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  <p:sldMasterId id="2147484229" r:id="rId5"/>
    <p:sldMasterId id="2147484272" r:id="rId6"/>
  </p:sldMasterIdLst>
  <p:notesMasterIdLst>
    <p:notesMasterId r:id="rId40"/>
  </p:notesMasterIdLst>
  <p:handoutMasterIdLst>
    <p:handoutMasterId r:id="rId41"/>
  </p:handoutMasterIdLst>
  <p:sldIdLst>
    <p:sldId id="1333" r:id="rId7"/>
    <p:sldId id="1369" r:id="rId8"/>
    <p:sldId id="1370" r:id="rId9"/>
    <p:sldId id="1380" r:id="rId10"/>
    <p:sldId id="1357" r:id="rId11"/>
    <p:sldId id="1356" r:id="rId12"/>
    <p:sldId id="1363" r:id="rId13"/>
    <p:sldId id="1364" r:id="rId14"/>
    <p:sldId id="1392" r:id="rId15"/>
    <p:sldId id="1366" r:id="rId16"/>
    <p:sldId id="1367" r:id="rId17"/>
    <p:sldId id="1378" r:id="rId18"/>
    <p:sldId id="1368" r:id="rId19"/>
    <p:sldId id="1371" r:id="rId20"/>
    <p:sldId id="1374" r:id="rId21"/>
    <p:sldId id="1372" r:id="rId22"/>
    <p:sldId id="1373" r:id="rId23"/>
    <p:sldId id="1365" r:id="rId24"/>
    <p:sldId id="1337" r:id="rId25"/>
    <p:sldId id="1339" r:id="rId26"/>
    <p:sldId id="1340" r:id="rId27"/>
    <p:sldId id="1375" r:id="rId28"/>
    <p:sldId id="1348" r:id="rId29"/>
    <p:sldId id="1389" r:id="rId30"/>
    <p:sldId id="1349" r:id="rId31"/>
    <p:sldId id="1350" r:id="rId32"/>
    <p:sldId id="1354" r:id="rId33"/>
    <p:sldId id="1377" r:id="rId34"/>
    <p:sldId id="1376" r:id="rId35"/>
    <p:sldId id="1385" r:id="rId36"/>
    <p:sldId id="1386" r:id="rId37"/>
    <p:sldId id="1387" r:id="rId38"/>
    <p:sldId id="1388" r:id="rId39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lor Template" id="{A073DAE3-B461-442F-A3D3-6642BD875E45}">
          <p14:sldIdLst>
            <p14:sldId id="1333"/>
            <p14:sldId id="1369"/>
            <p14:sldId id="1370"/>
            <p14:sldId id="1380"/>
            <p14:sldId id="1357"/>
            <p14:sldId id="1356"/>
            <p14:sldId id="1363"/>
            <p14:sldId id="1364"/>
            <p14:sldId id="1392"/>
            <p14:sldId id="1366"/>
            <p14:sldId id="1367"/>
            <p14:sldId id="1378"/>
            <p14:sldId id="1368"/>
            <p14:sldId id="1371"/>
            <p14:sldId id="1374"/>
            <p14:sldId id="1372"/>
            <p14:sldId id="1373"/>
            <p14:sldId id="1365"/>
            <p14:sldId id="1337"/>
            <p14:sldId id="1339"/>
            <p14:sldId id="1340"/>
            <p14:sldId id="1375"/>
            <p14:sldId id="1348"/>
            <p14:sldId id="1389"/>
            <p14:sldId id="1349"/>
            <p14:sldId id="1350"/>
            <p14:sldId id="1354"/>
            <p14:sldId id="1377"/>
            <p14:sldId id="1376"/>
            <p14:sldId id="1385"/>
            <p14:sldId id="1386"/>
            <p14:sldId id="1387"/>
            <p14:sldId id="138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5252"/>
    <a:srgbClr val="5C2D91"/>
    <a:srgbClr val="FFFFFF"/>
    <a:srgbClr val="E81123"/>
    <a:srgbClr val="737373"/>
    <a:srgbClr val="E3008C"/>
    <a:srgbClr val="00188F"/>
    <a:srgbClr val="0078D7"/>
    <a:srgbClr val="004B1C"/>
    <a:srgbClr val="004B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7" autoAdjust="0"/>
    <p:restoredTop sz="86372" autoAdjust="0"/>
  </p:normalViewPr>
  <p:slideViewPr>
    <p:cSldViewPr>
      <p:cViewPr varScale="1">
        <p:scale>
          <a:sx n="65" d="100"/>
          <a:sy n="65" d="100"/>
        </p:scale>
        <p:origin x="48" y="276"/>
      </p:cViewPr>
      <p:guideLst/>
    </p:cSldViewPr>
  </p:slideViewPr>
  <p:outlineViewPr>
    <p:cViewPr>
      <p:scale>
        <a:sx n="33" d="100"/>
        <a:sy n="33" d="100"/>
      </p:scale>
      <p:origin x="0" y="-118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3036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commentAuthors" Target="commentAuthor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2/28/2017 5:59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2/28/2017 5:59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A6BEF-0D01-42CD-AF49-6C72D33EA4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636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jp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8"/>
          <a:stretch/>
        </p:blipFill>
        <p:spPr>
          <a:xfrm>
            <a:off x="-1" y="0"/>
            <a:ext cx="12436089" cy="699551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398" y="2130426"/>
            <a:ext cx="6858000" cy="3561363"/>
          </a:xfrm>
          <a:prstGeom prst="rect">
            <a:avLst/>
          </a:prstGeom>
          <a:solidFill>
            <a:srgbClr val="5C2D91">
              <a:alpha val="89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30426"/>
            <a:ext cx="6858000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9206"/>
            <a:ext cx="6858000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288991" y="6149340"/>
            <a:ext cx="1698171" cy="3657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/>
          <a:srcRect l="4970" t="33659" r="6423" b="36503"/>
          <a:stretch/>
        </p:blipFill>
        <p:spPr>
          <a:xfrm>
            <a:off x="271398" y="6000721"/>
            <a:ext cx="2953162" cy="6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94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149340"/>
            <a:ext cx="1702251" cy="3657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l="4970" t="33659" r="6423" b="36503"/>
          <a:stretch/>
        </p:blipFill>
        <p:spPr>
          <a:xfrm>
            <a:off x="274702" y="304245"/>
            <a:ext cx="2953162" cy="6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237" y="3145040"/>
            <a:ext cx="3278492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1865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8"/>
          <a:stretch/>
        </p:blipFill>
        <p:spPr>
          <a:xfrm>
            <a:off x="-1" y="0"/>
            <a:ext cx="12436089" cy="699551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398" y="2130426"/>
            <a:ext cx="6858000" cy="3561363"/>
          </a:xfrm>
          <a:prstGeom prst="rect">
            <a:avLst/>
          </a:prstGeom>
          <a:solidFill>
            <a:srgbClr val="5C2D91">
              <a:alpha val="89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30426"/>
            <a:ext cx="6858000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9206"/>
            <a:ext cx="6858000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288991" y="6149340"/>
            <a:ext cx="1698171" cy="36576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/>
          <a:srcRect l="4970" t="33659" r="6423" b="36503"/>
          <a:stretch/>
        </p:blipFill>
        <p:spPr>
          <a:xfrm>
            <a:off x="271398" y="6000721"/>
            <a:ext cx="2953162" cy="6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29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149340"/>
            <a:ext cx="1707455" cy="3657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/>
          <a:srcRect l="4970" t="33659" r="6423" b="36503"/>
          <a:stretch/>
        </p:blipFill>
        <p:spPr>
          <a:xfrm>
            <a:off x="274701" y="346343"/>
            <a:ext cx="2953162" cy="6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6629115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9078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065874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59435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2072266"/>
            <a:ext cx="5943599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3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" t="8269" r="540" b="8269"/>
          <a:stretch/>
        </p:blipFill>
        <p:spPr>
          <a:xfrm>
            <a:off x="0" y="877"/>
            <a:ext cx="12433366" cy="6992776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 bwMode="auto">
          <a:xfrm>
            <a:off x="3109" y="-1"/>
            <a:ext cx="12433366" cy="6994526"/>
          </a:xfrm>
          <a:prstGeom prst="rect">
            <a:avLst/>
          </a:prstGeom>
          <a:solidFill>
            <a:schemeClr val="tx2">
              <a:alpha val="1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72" tIns="149178" rIns="186472" bIns="1491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5074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47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Freeform 23"/>
          <p:cNvSpPr/>
          <p:nvPr userDrawn="1"/>
        </p:nvSpPr>
        <p:spPr bwMode="auto">
          <a:xfrm>
            <a:off x="0" y="0"/>
            <a:ext cx="10356738" cy="6994525"/>
          </a:xfrm>
          <a:custGeom>
            <a:avLst/>
            <a:gdLst>
              <a:gd name="connsiteX0" fmla="*/ 0 w 10153146"/>
              <a:gd name="connsiteY0" fmla="*/ 0 h 6858000"/>
              <a:gd name="connsiteX1" fmla="*/ 1862165 w 10153146"/>
              <a:gd name="connsiteY1" fmla="*/ 0 h 6858000"/>
              <a:gd name="connsiteX2" fmla="*/ 2046514 w 10153146"/>
              <a:gd name="connsiteY2" fmla="*/ 0 h 6858000"/>
              <a:gd name="connsiteX3" fmla="*/ 3313859 w 10153146"/>
              <a:gd name="connsiteY3" fmla="*/ 0 h 6858000"/>
              <a:gd name="connsiteX4" fmla="*/ 3429708 w 10153146"/>
              <a:gd name="connsiteY4" fmla="*/ 0 h 6858000"/>
              <a:gd name="connsiteX5" fmla="*/ 10153146 w 10153146"/>
              <a:gd name="connsiteY5" fmla="*/ 0 h 6858000"/>
              <a:gd name="connsiteX6" fmla="*/ 8692118 w 10153146"/>
              <a:gd name="connsiteY6" fmla="*/ 6858000 h 6858000"/>
              <a:gd name="connsiteX7" fmla="*/ 3429708 w 10153146"/>
              <a:gd name="connsiteY7" fmla="*/ 6858000 h 6858000"/>
              <a:gd name="connsiteX8" fmla="*/ 3313859 w 10153146"/>
              <a:gd name="connsiteY8" fmla="*/ 6858000 h 6858000"/>
              <a:gd name="connsiteX9" fmla="*/ 2046514 w 10153146"/>
              <a:gd name="connsiteY9" fmla="*/ 6858000 h 6858000"/>
              <a:gd name="connsiteX10" fmla="*/ 1862165 w 10153146"/>
              <a:gd name="connsiteY10" fmla="*/ 6858000 h 6858000"/>
              <a:gd name="connsiteX11" fmla="*/ 0 w 10153146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153146" h="6858000">
                <a:moveTo>
                  <a:pt x="0" y="0"/>
                </a:moveTo>
                <a:lnTo>
                  <a:pt x="1862165" y="0"/>
                </a:lnTo>
                <a:lnTo>
                  <a:pt x="2046514" y="0"/>
                </a:lnTo>
                <a:lnTo>
                  <a:pt x="3313859" y="0"/>
                </a:lnTo>
                <a:lnTo>
                  <a:pt x="3429708" y="0"/>
                </a:lnTo>
                <a:lnTo>
                  <a:pt x="10153146" y="0"/>
                </a:lnTo>
                <a:lnTo>
                  <a:pt x="8692118" y="6858000"/>
                </a:lnTo>
                <a:lnTo>
                  <a:pt x="3429708" y="6858000"/>
                </a:lnTo>
                <a:lnTo>
                  <a:pt x="3313859" y="6858000"/>
                </a:lnTo>
                <a:lnTo>
                  <a:pt x="2046514" y="6858000"/>
                </a:lnTo>
                <a:lnTo>
                  <a:pt x="186216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5" name="Freeform 24"/>
          <p:cNvSpPr>
            <a:spLocks/>
          </p:cNvSpPr>
          <p:nvPr userDrawn="1"/>
        </p:nvSpPr>
        <p:spPr bwMode="auto">
          <a:xfrm flipH="1" flipV="1">
            <a:off x="1" y="0"/>
            <a:ext cx="8954953" cy="6994525"/>
          </a:xfrm>
          <a:custGeom>
            <a:avLst/>
            <a:gdLst>
              <a:gd name="connsiteX0" fmla="*/ 8778917 w 8778917"/>
              <a:gd name="connsiteY0" fmla="*/ 6858000 h 6858000"/>
              <a:gd name="connsiteX1" fmla="*/ 8290981 w 8778917"/>
              <a:gd name="connsiteY1" fmla="*/ 6858000 h 6858000"/>
              <a:gd name="connsiteX2" fmla="*/ 6839287 w 8778917"/>
              <a:gd name="connsiteY2" fmla="*/ 6858000 h 6858000"/>
              <a:gd name="connsiteX3" fmla="*/ 6732403 w 8778917"/>
              <a:gd name="connsiteY3" fmla="*/ 6858000 h 6858000"/>
              <a:gd name="connsiteX4" fmla="*/ 6723438 w 8778917"/>
              <a:gd name="connsiteY4" fmla="*/ 6858000 h 6858000"/>
              <a:gd name="connsiteX5" fmla="*/ 0 w 8778917"/>
              <a:gd name="connsiteY5" fmla="*/ 6858000 h 6858000"/>
              <a:gd name="connsiteX6" fmla="*/ 1461028 w 8778917"/>
              <a:gd name="connsiteY6" fmla="*/ 0 h 6858000"/>
              <a:gd name="connsiteX7" fmla="*/ 6723438 w 8778917"/>
              <a:gd name="connsiteY7" fmla="*/ 0 h 6858000"/>
              <a:gd name="connsiteX8" fmla="*/ 6732403 w 8778917"/>
              <a:gd name="connsiteY8" fmla="*/ 0 h 6858000"/>
              <a:gd name="connsiteX9" fmla="*/ 6839287 w 8778917"/>
              <a:gd name="connsiteY9" fmla="*/ 0 h 6858000"/>
              <a:gd name="connsiteX10" fmla="*/ 8290981 w 8778917"/>
              <a:gd name="connsiteY10" fmla="*/ 0 h 6858000"/>
              <a:gd name="connsiteX11" fmla="*/ 8778917 w 8778917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78917" h="6858000">
                <a:moveTo>
                  <a:pt x="8778917" y="6858000"/>
                </a:moveTo>
                <a:lnTo>
                  <a:pt x="8290981" y="6858000"/>
                </a:lnTo>
                <a:lnTo>
                  <a:pt x="6839287" y="6858000"/>
                </a:lnTo>
                <a:lnTo>
                  <a:pt x="6732403" y="6858000"/>
                </a:lnTo>
                <a:lnTo>
                  <a:pt x="6723438" y="6858000"/>
                </a:lnTo>
                <a:lnTo>
                  <a:pt x="0" y="6858000"/>
                </a:lnTo>
                <a:lnTo>
                  <a:pt x="1461028" y="0"/>
                </a:lnTo>
                <a:lnTo>
                  <a:pt x="6723438" y="0"/>
                </a:lnTo>
                <a:lnTo>
                  <a:pt x="6732403" y="0"/>
                </a:lnTo>
                <a:lnTo>
                  <a:pt x="6839287" y="0"/>
                </a:lnTo>
                <a:lnTo>
                  <a:pt x="8290981" y="0"/>
                </a:lnTo>
                <a:lnTo>
                  <a:pt x="8778917" y="0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Freeform 18"/>
          <p:cNvSpPr>
            <a:spLocks/>
          </p:cNvSpPr>
          <p:nvPr userDrawn="1"/>
        </p:nvSpPr>
        <p:spPr bwMode="auto">
          <a:xfrm flipH="1" flipV="1">
            <a:off x="0" y="0"/>
            <a:ext cx="8457232" cy="6994525"/>
          </a:xfrm>
          <a:custGeom>
            <a:avLst/>
            <a:gdLst>
              <a:gd name="connsiteX0" fmla="*/ 8290981 w 8290981"/>
              <a:gd name="connsiteY0" fmla="*/ 6858000 h 6858000"/>
              <a:gd name="connsiteX1" fmla="*/ 6839287 w 8290981"/>
              <a:gd name="connsiteY1" fmla="*/ 6858000 h 6858000"/>
              <a:gd name="connsiteX2" fmla="*/ 6723438 w 8290981"/>
              <a:gd name="connsiteY2" fmla="*/ 6858000 h 6858000"/>
              <a:gd name="connsiteX3" fmla="*/ 0 w 8290981"/>
              <a:gd name="connsiteY3" fmla="*/ 6858000 h 6858000"/>
              <a:gd name="connsiteX4" fmla="*/ 1461028 w 8290981"/>
              <a:gd name="connsiteY4" fmla="*/ 0 h 6858000"/>
              <a:gd name="connsiteX5" fmla="*/ 6723438 w 8290981"/>
              <a:gd name="connsiteY5" fmla="*/ 0 h 6858000"/>
              <a:gd name="connsiteX6" fmla="*/ 6839287 w 8290981"/>
              <a:gd name="connsiteY6" fmla="*/ 0 h 6858000"/>
              <a:gd name="connsiteX7" fmla="*/ 8290981 w 8290981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90981" h="6858000">
                <a:moveTo>
                  <a:pt x="8290981" y="6858000"/>
                </a:moveTo>
                <a:lnTo>
                  <a:pt x="6839287" y="6858000"/>
                </a:lnTo>
                <a:lnTo>
                  <a:pt x="6723438" y="6858000"/>
                </a:lnTo>
                <a:lnTo>
                  <a:pt x="0" y="6858000"/>
                </a:lnTo>
                <a:lnTo>
                  <a:pt x="1461028" y="0"/>
                </a:lnTo>
                <a:lnTo>
                  <a:pt x="6723438" y="0"/>
                </a:lnTo>
                <a:lnTo>
                  <a:pt x="6839287" y="0"/>
                </a:lnTo>
                <a:lnTo>
                  <a:pt x="8290981" y="0"/>
                </a:lnTo>
                <a:close/>
              </a:path>
            </a:pathLst>
          </a:custGeom>
          <a:solidFill>
            <a:srgbClr val="682A7A"/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373616" y="2249369"/>
            <a:ext cx="8705446" cy="2486942"/>
          </a:xfrm>
          <a:noFill/>
        </p:spPr>
        <p:txBody>
          <a:bodyPr lIns="195067" tIns="121917" rIns="195067" bIns="121917" anchor="t" anchorCtr="0"/>
          <a:lstStyle>
            <a:lvl1pPr>
              <a:defRPr sz="4896" spc="-136" baseline="0">
                <a:solidFill>
                  <a:srgbClr val="FFFFFF"/>
                </a:solidFill>
                <a:latin typeface="Segoe UI Light"/>
                <a:cs typeface="Segoe UI Ligh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371369" y="3657934"/>
            <a:ext cx="7464044" cy="1078377"/>
          </a:xfrm>
          <a:noFill/>
        </p:spPr>
        <p:txBody>
          <a:bodyPr tIns="146300" bIns="146300">
            <a:noAutofit/>
          </a:bodyPr>
          <a:lstStyle>
            <a:lvl1pPr marL="0" indent="0">
              <a:spcBef>
                <a:spcPts val="0"/>
              </a:spcBef>
              <a:buNone/>
              <a:defRPr sz="2447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916" y="6494799"/>
            <a:ext cx="1330273" cy="29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2498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_Not Animat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" t="8269" r="540" b="8269"/>
          <a:stretch/>
        </p:blipFill>
        <p:spPr>
          <a:xfrm>
            <a:off x="0" y="877"/>
            <a:ext cx="12433366" cy="6992776"/>
          </a:xfrm>
          <a:prstGeom prst="rect">
            <a:avLst/>
          </a:prstGeom>
        </p:spPr>
      </p:pic>
      <p:sp>
        <p:nvSpPr>
          <p:cNvPr id="18" name="Freeform 17"/>
          <p:cNvSpPr>
            <a:spLocks/>
          </p:cNvSpPr>
          <p:nvPr userDrawn="1"/>
        </p:nvSpPr>
        <p:spPr bwMode="auto">
          <a:xfrm>
            <a:off x="5539690" y="-1"/>
            <a:ext cx="6896785" cy="6994527"/>
          </a:xfrm>
          <a:custGeom>
            <a:avLst/>
            <a:gdLst>
              <a:gd name="connsiteX0" fmla="*/ 1457721 w 6761209"/>
              <a:gd name="connsiteY0" fmla="*/ 0 h 6858002"/>
              <a:gd name="connsiteX1" fmla="*/ 6761209 w 6761209"/>
              <a:gd name="connsiteY1" fmla="*/ 0 h 6858002"/>
              <a:gd name="connsiteX2" fmla="*/ 6761209 w 6761209"/>
              <a:gd name="connsiteY2" fmla="*/ 6858002 h 6858002"/>
              <a:gd name="connsiteX3" fmla="*/ 0 w 6761209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1209" h="6858002">
                <a:moveTo>
                  <a:pt x="1457721" y="0"/>
                </a:moveTo>
                <a:lnTo>
                  <a:pt x="6761209" y="0"/>
                </a:lnTo>
                <a:lnTo>
                  <a:pt x="6761209" y="6858002"/>
                </a:lnTo>
                <a:lnTo>
                  <a:pt x="0" y="6858002"/>
                </a:lnTo>
                <a:close/>
              </a:path>
            </a:pathLst>
          </a:custGeom>
          <a:solidFill>
            <a:srgbClr val="682A7A"/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6951911" y="2508469"/>
            <a:ext cx="4586170" cy="1952471"/>
          </a:xfrm>
          <a:noFill/>
        </p:spPr>
        <p:txBody>
          <a:bodyPr lIns="195067" tIns="121917" rIns="195067" bIns="121917" anchor="t" anchorCtr="0"/>
          <a:lstStyle>
            <a:lvl1pPr>
              <a:defRPr sz="4896" spc="-136" baseline="0">
                <a:solidFill>
                  <a:srgbClr val="FFFFFF"/>
                </a:solidFill>
                <a:latin typeface="Segoe UI Light"/>
                <a:cs typeface="Segoe UI Ligh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6951911" y="4453276"/>
            <a:ext cx="4586170" cy="574675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44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69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0" y="-1"/>
            <a:ext cx="12433366" cy="6994526"/>
          </a:xfrm>
          <a:prstGeom prst="rect">
            <a:avLst/>
          </a:prstGeom>
          <a:solidFill>
            <a:schemeClr val="tx2">
              <a:alpha val="1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72" tIns="149178" rIns="186472" bIns="1491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5074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47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60327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_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>
            <a:spLocks/>
          </p:cNvSpPr>
          <p:nvPr/>
        </p:nvSpPr>
        <p:spPr bwMode="auto">
          <a:xfrm>
            <a:off x="967622" y="3"/>
            <a:ext cx="11468855" cy="6994526"/>
          </a:xfrm>
          <a:custGeom>
            <a:avLst/>
            <a:gdLst>
              <a:gd name="connsiteX0" fmla="*/ 1457720 w 11243401"/>
              <a:gd name="connsiteY0" fmla="*/ 0 h 6858001"/>
              <a:gd name="connsiteX1" fmla="*/ 6823801 w 11243401"/>
              <a:gd name="connsiteY1" fmla="*/ 0 h 6858001"/>
              <a:gd name="connsiteX2" fmla="*/ 6823801 w 11243401"/>
              <a:gd name="connsiteY2" fmla="*/ 1 h 6858001"/>
              <a:gd name="connsiteX3" fmla="*/ 11243401 w 11243401"/>
              <a:gd name="connsiteY3" fmla="*/ 1 h 6858001"/>
              <a:gd name="connsiteX4" fmla="*/ 11243401 w 11243401"/>
              <a:gd name="connsiteY4" fmla="*/ 6858001 h 6858001"/>
              <a:gd name="connsiteX5" fmla="*/ 6823801 w 11243401"/>
              <a:gd name="connsiteY5" fmla="*/ 6858001 h 6858001"/>
              <a:gd name="connsiteX6" fmla="*/ 0 w 11243401"/>
              <a:gd name="connsiteY6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43401" h="6858001">
                <a:moveTo>
                  <a:pt x="1457720" y="0"/>
                </a:moveTo>
                <a:lnTo>
                  <a:pt x="6823801" y="0"/>
                </a:lnTo>
                <a:lnTo>
                  <a:pt x="6823801" y="1"/>
                </a:lnTo>
                <a:lnTo>
                  <a:pt x="11243401" y="1"/>
                </a:lnTo>
                <a:lnTo>
                  <a:pt x="11243401" y="6858001"/>
                </a:lnTo>
                <a:lnTo>
                  <a:pt x="6823801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682A7A"/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826708" y="4453276"/>
            <a:ext cx="9143400" cy="574675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44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69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826390" y="3497261"/>
            <a:ext cx="9143719" cy="946413"/>
          </a:xfrm>
          <a:prstGeom prst="rect">
            <a:avLst/>
          </a:prstGeom>
        </p:spPr>
        <p:txBody>
          <a:bodyPr/>
          <a:lstStyle>
            <a:lvl1pPr algn="l">
              <a:defRPr sz="4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1555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_Not 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>
            <a:spLocks/>
          </p:cNvSpPr>
          <p:nvPr/>
        </p:nvSpPr>
        <p:spPr bwMode="auto">
          <a:xfrm>
            <a:off x="1663476" y="-1"/>
            <a:ext cx="11468855" cy="6994526"/>
          </a:xfrm>
          <a:custGeom>
            <a:avLst/>
            <a:gdLst>
              <a:gd name="connsiteX0" fmla="*/ 1457720 w 11243401"/>
              <a:gd name="connsiteY0" fmla="*/ 0 h 6858001"/>
              <a:gd name="connsiteX1" fmla="*/ 6823801 w 11243401"/>
              <a:gd name="connsiteY1" fmla="*/ 0 h 6858001"/>
              <a:gd name="connsiteX2" fmla="*/ 6823801 w 11243401"/>
              <a:gd name="connsiteY2" fmla="*/ 1 h 6858001"/>
              <a:gd name="connsiteX3" fmla="*/ 11243401 w 11243401"/>
              <a:gd name="connsiteY3" fmla="*/ 1 h 6858001"/>
              <a:gd name="connsiteX4" fmla="*/ 11243401 w 11243401"/>
              <a:gd name="connsiteY4" fmla="*/ 6858001 h 6858001"/>
              <a:gd name="connsiteX5" fmla="*/ 6823801 w 11243401"/>
              <a:gd name="connsiteY5" fmla="*/ 6858001 h 6858001"/>
              <a:gd name="connsiteX6" fmla="*/ 0 w 11243401"/>
              <a:gd name="connsiteY6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43401" h="6858001">
                <a:moveTo>
                  <a:pt x="1457720" y="0"/>
                </a:moveTo>
                <a:lnTo>
                  <a:pt x="6823801" y="0"/>
                </a:lnTo>
                <a:lnTo>
                  <a:pt x="6823801" y="1"/>
                </a:lnTo>
                <a:lnTo>
                  <a:pt x="11243401" y="1"/>
                </a:lnTo>
                <a:lnTo>
                  <a:pt x="11243401" y="6858001"/>
                </a:lnTo>
                <a:lnTo>
                  <a:pt x="6823801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682A7A"/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3"/>
          </p:nvPr>
        </p:nvSpPr>
        <p:spPr>
          <a:xfrm>
            <a:off x="2826708" y="4453276"/>
            <a:ext cx="9143400" cy="574675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44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69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2"/>
          <p:cNvSpPr>
            <a:spLocks noGrp="1"/>
          </p:cNvSpPr>
          <p:nvPr userDrawn="1">
            <p:ph type="title"/>
          </p:nvPr>
        </p:nvSpPr>
        <p:spPr>
          <a:xfrm>
            <a:off x="2826390" y="3497261"/>
            <a:ext cx="9143719" cy="946413"/>
          </a:xfrm>
          <a:prstGeom prst="rect">
            <a:avLst/>
          </a:prstGeom>
        </p:spPr>
        <p:txBody>
          <a:bodyPr/>
          <a:lstStyle>
            <a:lvl1pPr algn="l">
              <a:defRPr sz="4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2570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 userDrawn="1"/>
        </p:nvSpPr>
        <p:spPr bwMode="auto">
          <a:xfrm>
            <a:off x="1" y="3"/>
            <a:ext cx="4219475" cy="6994526"/>
          </a:xfrm>
          <a:custGeom>
            <a:avLst/>
            <a:gdLst>
              <a:gd name="connsiteX0" fmla="*/ 0 w 4136529"/>
              <a:gd name="connsiteY0" fmla="*/ 0 h 6858001"/>
              <a:gd name="connsiteX1" fmla="*/ 268927 w 4136529"/>
              <a:gd name="connsiteY1" fmla="*/ 0 h 6858001"/>
              <a:gd name="connsiteX2" fmla="*/ 469900 w 4136529"/>
              <a:gd name="connsiteY2" fmla="*/ 0 h 6858001"/>
              <a:gd name="connsiteX3" fmla="*/ 4136529 w 4136529"/>
              <a:gd name="connsiteY3" fmla="*/ 0 h 6858001"/>
              <a:gd name="connsiteX4" fmla="*/ 2678809 w 4136529"/>
              <a:gd name="connsiteY4" fmla="*/ 6858001 h 6858001"/>
              <a:gd name="connsiteX5" fmla="*/ 469900 w 4136529"/>
              <a:gd name="connsiteY5" fmla="*/ 6858001 h 6858001"/>
              <a:gd name="connsiteX6" fmla="*/ 268927 w 4136529"/>
              <a:gd name="connsiteY6" fmla="*/ 6858001 h 6858001"/>
              <a:gd name="connsiteX7" fmla="*/ 0 w 4136529"/>
              <a:gd name="connsiteY7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36529" h="6858001">
                <a:moveTo>
                  <a:pt x="0" y="0"/>
                </a:moveTo>
                <a:lnTo>
                  <a:pt x="268927" y="0"/>
                </a:lnTo>
                <a:lnTo>
                  <a:pt x="469900" y="0"/>
                </a:lnTo>
                <a:lnTo>
                  <a:pt x="4136529" y="0"/>
                </a:lnTo>
                <a:lnTo>
                  <a:pt x="2678809" y="6858001"/>
                </a:lnTo>
                <a:lnTo>
                  <a:pt x="469900" y="6858001"/>
                </a:lnTo>
                <a:lnTo>
                  <a:pt x="268927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682A7A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72" tIns="149178" rIns="186472" bIns="1491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5074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3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0117138" y="-1044575"/>
            <a:ext cx="914400" cy="914400"/>
          </a:xfrm>
          <a:prstGeom prst="rect">
            <a:avLst/>
          </a:prstGeom>
          <a:noFill/>
        </p:spPr>
        <p:txBody>
          <a:bodyPr wrap="none" lIns="182806" tIns="146246" rIns="182806" bIns="146246"/>
          <a:lstStyle/>
          <a:p>
            <a:pPr marL="0" marR="0" lvl="0" indent="0" algn="l" defTabSz="93140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399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MS PGothic" charset="0"/>
              <a:cs typeface="+mn-cs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1274426" y="-1708150"/>
            <a:ext cx="914400" cy="914400"/>
          </a:xfrm>
          <a:prstGeom prst="rect">
            <a:avLst/>
          </a:prstGeom>
          <a:noFill/>
        </p:spPr>
        <p:txBody>
          <a:bodyPr wrap="none" lIns="182806" tIns="146246" rIns="182806" bIns="146246"/>
          <a:lstStyle/>
          <a:p>
            <a:pPr marL="0" marR="0" lvl="0" indent="0" algn="l" defTabSz="93140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399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MS PGothic" charset="0"/>
              <a:cs typeface="+mn-cs"/>
            </a:endParaRPr>
          </a:p>
        </p:txBody>
      </p:sp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274321" y="292084"/>
            <a:ext cx="3093892" cy="2222437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4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6"/>
          </p:nvPr>
        </p:nvSpPr>
        <p:spPr>
          <a:xfrm>
            <a:off x="4219475" y="757740"/>
            <a:ext cx="7941714" cy="5479045"/>
          </a:xfrm>
        </p:spPr>
        <p:txBody>
          <a:bodyPr/>
          <a:lstStyle>
            <a:lvl1pPr marL="0" indent="0">
              <a:spcBef>
                <a:spcPts val="1224"/>
              </a:spcBef>
              <a:buNone/>
              <a:defRPr sz="3263"/>
            </a:lvl1pPr>
            <a:lvl2pPr marL="0" indent="0">
              <a:spcBef>
                <a:spcPts val="1224"/>
              </a:spcBef>
              <a:buNone/>
              <a:defRPr sz="2039"/>
            </a:lvl2pPr>
            <a:lvl3pPr marL="571218" indent="0">
              <a:buNone/>
              <a:defRPr sz="1835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323514776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/>
          <p:cNvSpPr>
            <a:spLocks/>
          </p:cNvSpPr>
          <p:nvPr userDrawn="1"/>
        </p:nvSpPr>
        <p:spPr bwMode="auto">
          <a:xfrm flipH="1" flipV="1">
            <a:off x="0" y="3"/>
            <a:ext cx="3108625" cy="6994526"/>
          </a:xfrm>
          <a:custGeom>
            <a:avLst/>
            <a:gdLst>
              <a:gd name="connsiteX0" fmla="*/ 3047516 w 3047516"/>
              <a:gd name="connsiteY0" fmla="*/ 6858001 h 6858001"/>
              <a:gd name="connsiteX1" fmla="*/ 0 w 3047516"/>
              <a:gd name="connsiteY1" fmla="*/ 6858001 h 6858001"/>
              <a:gd name="connsiteX2" fmla="*/ 1457720 w 3047516"/>
              <a:gd name="connsiteY2" fmla="*/ 0 h 6858001"/>
              <a:gd name="connsiteX3" fmla="*/ 3047516 w 3047516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7516" h="6858001">
                <a:moveTo>
                  <a:pt x="3047516" y="6858001"/>
                </a:moveTo>
                <a:lnTo>
                  <a:pt x="0" y="6858001"/>
                </a:lnTo>
                <a:lnTo>
                  <a:pt x="1457720" y="0"/>
                </a:lnTo>
                <a:lnTo>
                  <a:pt x="3047516" y="0"/>
                </a:lnTo>
                <a:close/>
              </a:path>
            </a:pathLst>
          </a:custGeom>
          <a:solidFill>
            <a:srgbClr val="682A7A"/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0117138" y="-1044575"/>
            <a:ext cx="914400" cy="914400"/>
          </a:xfrm>
          <a:prstGeom prst="rect">
            <a:avLst/>
          </a:prstGeom>
          <a:noFill/>
        </p:spPr>
        <p:txBody>
          <a:bodyPr wrap="none" lIns="182806" tIns="146246" rIns="182806" bIns="146246"/>
          <a:lstStyle/>
          <a:p>
            <a:pPr marL="0" marR="0" lvl="0" indent="0" algn="l" defTabSz="93140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399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MS PGothic" charset="0"/>
              <a:cs typeface="+mn-cs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1274426" y="-1708150"/>
            <a:ext cx="914400" cy="914400"/>
          </a:xfrm>
          <a:prstGeom prst="rect">
            <a:avLst/>
          </a:prstGeom>
          <a:noFill/>
        </p:spPr>
        <p:txBody>
          <a:bodyPr wrap="none" lIns="182806" tIns="146246" rIns="182806" bIns="146246"/>
          <a:lstStyle/>
          <a:p>
            <a:pPr marL="0" marR="0" lvl="0" indent="0" algn="l" defTabSz="93140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399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MS PGothic" charset="0"/>
              <a:cs typeface="+mn-cs"/>
            </a:endParaRPr>
          </a:p>
        </p:txBody>
      </p:sp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274321" y="292084"/>
            <a:ext cx="2679343" cy="866374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 sz="2448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6"/>
          </p:nvPr>
        </p:nvSpPr>
        <p:spPr>
          <a:xfrm>
            <a:off x="3108625" y="757740"/>
            <a:ext cx="9052564" cy="5479045"/>
          </a:xfrm>
        </p:spPr>
        <p:txBody>
          <a:bodyPr/>
          <a:lstStyle>
            <a:lvl1pPr marL="0" indent="0">
              <a:spcBef>
                <a:spcPts val="1224"/>
              </a:spcBef>
              <a:buNone/>
              <a:defRPr sz="2855"/>
            </a:lvl1pPr>
            <a:lvl2pPr marL="0" indent="0">
              <a:spcBef>
                <a:spcPts val="1224"/>
              </a:spcBef>
              <a:defRPr lang="en-US" sz="2039" kern="1200" dirty="0" smtClean="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>
              <a:defRPr sz="1835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91505575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and Content with L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/>
          <p:cNvSpPr>
            <a:spLocks/>
          </p:cNvSpPr>
          <p:nvPr userDrawn="1"/>
        </p:nvSpPr>
        <p:spPr bwMode="auto">
          <a:xfrm flipH="1" flipV="1">
            <a:off x="0" y="3"/>
            <a:ext cx="3108625" cy="6994526"/>
          </a:xfrm>
          <a:custGeom>
            <a:avLst/>
            <a:gdLst>
              <a:gd name="connsiteX0" fmla="*/ 3047516 w 3047516"/>
              <a:gd name="connsiteY0" fmla="*/ 6858001 h 6858001"/>
              <a:gd name="connsiteX1" fmla="*/ 0 w 3047516"/>
              <a:gd name="connsiteY1" fmla="*/ 6858001 h 6858001"/>
              <a:gd name="connsiteX2" fmla="*/ 1457720 w 3047516"/>
              <a:gd name="connsiteY2" fmla="*/ 0 h 6858001"/>
              <a:gd name="connsiteX3" fmla="*/ 3047516 w 3047516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7516" h="6858001">
                <a:moveTo>
                  <a:pt x="3047516" y="6858001"/>
                </a:moveTo>
                <a:lnTo>
                  <a:pt x="0" y="6858001"/>
                </a:lnTo>
                <a:lnTo>
                  <a:pt x="1457720" y="0"/>
                </a:lnTo>
                <a:lnTo>
                  <a:pt x="3047516" y="0"/>
                </a:lnTo>
                <a:close/>
              </a:path>
            </a:pathLst>
          </a:custGeom>
          <a:solidFill>
            <a:srgbClr val="682A7A"/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0117138" y="-1044575"/>
            <a:ext cx="914400" cy="914400"/>
          </a:xfrm>
          <a:prstGeom prst="rect">
            <a:avLst/>
          </a:prstGeom>
          <a:noFill/>
        </p:spPr>
        <p:txBody>
          <a:bodyPr wrap="none" lIns="182806" tIns="146246" rIns="182806" bIns="146246"/>
          <a:lstStyle/>
          <a:p>
            <a:pPr marL="0" marR="0" lvl="0" indent="0" algn="l" defTabSz="93140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399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MS PGothic" charset="0"/>
              <a:cs typeface="+mn-cs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1274426" y="-1708150"/>
            <a:ext cx="914400" cy="914400"/>
          </a:xfrm>
          <a:prstGeom prst="rect">
            <a:avLst/>
          </a:prstGeom>
          <a:noFill/>
        </p:spPr>
        <p:txBody>
          <a:bodyPr wrap="none" lIns="182806" tIns="146246" rIns="182806" bIns="146246"/>
          <a:lstStyle/>
          <a:p>
            <a:pPr marL="0" marR="0" lvl="0" indent="0" algn="l" defTabSz="93140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399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MS PGothic" charset="0"/>
              <a:cs typeface="+mn-cs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2" y="5826715"/>
            <a:ext cx="1943200" cy="6380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3236" tIns="46618" rIns="93236" bIns="46618" rtlCol="0" anchor="t" anchorCtr="0">
            <a:noAutofit/>
          </a:bodyPr>
          <a:lstStyle/>
          <a:p>
            <a:pPr marL="0" marR="0" lvl="0" indent="0" algn="ctr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 err="1">
              <a:ln>
                <a:solidFill>
                  <a:srgbClr val="FFFFFF">
                    <a:alpha val="0"/>
                  </a:srgbClr>
                </a:solidFill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97586" y="5919275"/>
            <a:ext cx="1729023" cy="453517"/>
          </a:xfrm>
          <a:prstGeom prst="rect">
            <a:avLst/>
          </a:prstGeom>
        </p:spPr>
        <p:txBody>
          <a:bodyPr lIns="91440" tIns="91440" rIns="91440" bIns="91440" anchor="ctr" anchorCtr="0"/>
          <a:lstStyle>
            <a:lvl1pPr marL="0" indent="0">
              <a:buNone/>
              <a:defRPr lang="en-US" sz="1632" kern="1200" spc="0" dirty="0">
                <a:ln w="3175">
                  <a:noFill/>
                </a:ln>
                <a:solidFill>
                  <a:srgbClr val="505050"/>
                </a:solidFill>
                <a:latin typeface="+mn-lt"/>
                <a:ea typeface="ＭＳ Ｐゴシック" charset="0"/>
                <a:cs typeface="Segoe UI" pitchFamily="34" charset="0"/>
              </a:defRPr>
            </a:lvl1pPr>
            <a:lvl2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69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Title 2"/>
          <p:cNvSpPr>
            <a:spLocks noGrp="1"/>
          </p:cNvSpPr>
          <p:nvPr>
            <p:ph type="title"/>
          </p:nvPr>
        </p:nvSpPr>
        <p:spPr>
          <a:xfrm>
            <a:off x="274321" y="292084"/>
            <a:ext cx="2679343" cy="866374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 sz="2448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sz="quarter" idx="16"/>
          </p:nvPr>
        </p:nvSpPr>
        <p:spPr>
          <a:xfrm>
            <a:off x="3108625" y="757740"/>
            <a:ext cx="9052564" cy="5479045"/>
          </a:xfrm>
        </p:spPr>
        <p:txBody>
          <a:bodyPr/>
          <a:lstStyle>
            <a:lvl1pPr marL="0" indent="0">
              <a:spcBef>
                <a:spcPts val="1224"/>
              </a:spcBef>
              <a:buNone/>
              <a:defRPr sz="2855"/>
            </a:lvl1pPr>
            <a:lvl2pPr>
              <a:spcBef>
                <a:spcPts val="1224"/>
              </a:spcBef>
              <a:defRPr sz="2039"/>
            </a:lvl2pPr>
            <a:lvl3pPr>
              <a:defRPr sz="1835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83890466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/>
          </p:cNvSpPr>
          <p:nvPr userDrawn="1"/>
        </p:nvSpPr>
        <p:spPr bwMode="auto">
          <a:xfrm rot="10800000" flipH="1" flipV="1">
            <a:off x="9327850" y="3"/>
            <a:ext cx="3108625" cy="6994526"/>
          </a:xfrm>
          <a:custGeom>
            <a:avLst/>
            <a:gdLst>
              <a:gd name="connsiteX0" fmla="*/ 3047516 w 3047516"/>
              <a:gd name="connsiteY0" fmla="*/ 6858001 h 6858001"/>
              <a:gd name="connsiteX1" fmla="*/ 0 w 3047516"/>
              <a:gd name="connsiteY1" fmla="*/ 6858001 h 6858001"/>
              <a:gd name="connsiteX2" fmla="*/ 1457720 w 3047516"/>
              <a:gd name="connsiteY2" fmla="*/ 0 h 6858001"/>
              <a:gd name="connsiteX3" fmla="*/ 3047516 w 3047516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7516" h="6858001">
                <a:moveTo>
                  <a:pt x="3047516" y="6858001"/>
                </a:moveTo>
                <a:lnTo>
                  <a:pt x="0" y="6858001"/>
                </a:lnTo>
                <a:lnTo>
                  <a:pt x="1457720" y="0"/>
                </a:lnTo>
                <a:lnTo>
                  <a:pt x="3047516" y="0"/>
                </a:lnTo>
                <a:close/>
              </a:path>
            </a:pathLst>
          </a:custGeom>
          <a:solidFill>
            <a:srgbClr val="682A7A"/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74640" y="1042679"/>
            <a:ext cx="9556884" cy="574675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448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69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74321" y="292082"/>
            <a:ext cx="10296684" cy="789455"/>
          </a:xfrm>
          <a:prstGeom prst="rect">
            <a:avLst/>
          </a:prstGeom>
        </p:spPr>
        <p:txBody>
          <a:bodyPr/>
          <a:lstStyle>
            <a:lvl1pPr algn="l">
              <a:defRPr sz="4896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7339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or Block Titl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>
            <a:spLocks/>
          </p:cNvSpPr>
          <p:nvPr userDrawn="1"/>
        </p:nvSpPr>
        <p:spPr bwMode="auto">
          <a:xfrm flipH="1" flipV="1">
            <a:off x="0" y="-2"/>
            <a:ext cx="5586005" cy="6994527"/>
          </a:xfrm>
          <a:custGeom>
            <a:avLst/>
            <a:gdLst>
              <a:gd name="connsiteX0" fmla="*/ 5476196 w 5476196"/>
              <a:gd name="connsiteY0" fmla="*/ 6858002 h 6858002"/>
              <a:gd name="connsiteX1" fmla="*/ 0 w 5476196"/>
              <a:gd name="connsiteY1" fmla="*/ 6858002 h 6858002"/>
              <a:gd name="connsiteX2" fmla="*/ 1457721 w 5476196"/>
              <a:gd name="connsiteY2" fmla="*/ 0 h 6858002"/>
              <a:gd name="connsiteX3" fmla="*/ 5476196 w 5476196"/>
              <a:gd name="connsiteY3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6196" h="6858002">
                <a:moveTo>
                  <a:pt x="5476196" y="6858002"/>
                </a:moveTo>
                <a:lnTo>
                  <a:pt x="0" y="6858002"/>
                </a:lnTo>
                <a:lnTo>
                  <a:pt x="1457721" y="0"/>
                </a:lnTo>
                <a:lnTo>
                  <a:pt x="5476196" y="0"/>
                </a:lnTo>
                <a:close/>
              </a:path>
            </a:pathLst>
          </a:custGeom>
          <a:solidFill>
            <a:srgbClr val="682A7A"/>
          </a:solidFill>
          <a:ln>
            <a:noFill/>
          </a:ln>
        </p:spPr>
        <p:txBody>
          <a:bodyPr vert="horz" wrap="square" lIns="93236" tIns="46618" rIns="93236" bIns="4661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3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481595" y="1130744"/>
            <a:ext cx="4013672" cy="946413"/>
          </a:xfrm>
          <a:prstGeom prst="rect">
            <a:avLst/>
          </a:prstGeom>
        </p:spPr>
        <p:txBody>
          <a:bodyPr/>
          <a:lstStyle>
            <a:lvl1pPr algn="l">
              <a:defRPr sz="4896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5"/>
          <p:cNvSpPr>
            <a:spLocks noGrp="1"/>
          </p:cNvSpPr>
          <p:nvPr>
            <p:ph sz="quarter" idx="17"/>
          </p:nvPr>
        </p:nvSpPr>
        <p:spPr>
          <a:xfrm>
            <a:off x="5586008" y="1130135"/>
            <a:ext cx="6575832" cy="4841118"/>
          </a:xfrm>
        </p:spPr>
        <p:txBody>
          <a:bodyPr/>
          <a:lstStyle>
            <a:lvl1pPr marL="0" indent="0">
              <a:spcBef>
                <a:spcPts val="1224"/>
              </a:spcBef>
              <a:buNone/>
              <a:defRPr sz="2855">
                <a:solidFill>
                  <a:schemeClr val="accent1"/>
                </a:solidFill>
              </a:defRPr>
            </a:lvl1pPr>
            <a:lvl2pPr>
              <a:spcBef>
                <a:spcPts val="1224"/>
              </a:spcBef>
              <a:defRPr sz="1835"/>
            </a:lvl2pPr>
            <a:lvl3pPr>
              <a:defRPr sz="1835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672665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lock Content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 userDrawn="1"/>
        </p:nvSpPr>
        <p:spPr bwMode="auto">
          <a:xfrm>
            <a:off x="4090186" y="-2"/>
            <a:ext cx="8346289" cy="6994527"/>
          </a:xfrm>
          <a:custGeom>
            <a:avLst/>
            <a:gdLst>
              <a:gd name="connsiteX0" fmla="*/ 1457721 w 8182218"/>
              <a:gd name="connsiteY0" fmla="*/ 0 h 6858002"/>
              <a:gd name="connsiteX1" fmla="*/ 4044813 w 8182218"/>
              <a:gd name="connsiteY1" fmla="*/ 0 h 6858002"/>
              <a:gd name="connsiteX2" fmla="*/ 5476196 w 8182218"/>
              <a:gd name="connsiteY2" fmla="*/ 0 h 6858002"/>
              <a:gd name="connsiteX3" fmla="*/ 8182218 w 8182218"/>
              <a:gd name="connsiteY3" fmla="*/ 0 h 6858002"/>
              <a:gd name="connsiteX4" fmla="*/ 8182218 w 8182218"/>
              <a:gd name="connsiteY4" fmla="*/ 6858002 h 6858002"/>
              <a:gd name="connsiteX5" fmla="*/ 5476196 w 8182218"/>
              <a:gd name="connsiteY5" fmla="*/ 6858002 h 6858002"/>
              <a:gd name="connsiteX6" fmla="*/ 4044813 w 8182218"/>
              <a:gd name="connsiteY6" fmla="*/ 6858002 h 6858002"/>
              <a:gd name="connsiteX7" fmla="*/ 0 w 8182218"/>
              <a:gd name="connsiteY7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82218" h="6858002">
                <a:moveTo>
                  <a:pt x="1457721" y="0"/>
                </a:moveTo>
                <a:lnTo>
                  <a:pt x="4044813" y="0"/>
                </a:lnTo>
                <a:lnTo>
                  <a:pt x="5476196" y="0"/>
                </a:lnTo>
                <a:lnTo>
                  <a:pt x="8182218" y="0"/>
                </a:lnTo>
                <a:lnTo>
                  <a:pt x="8182218" y="6858002"/>
                </a:lnTo>
                <a:lnTo>
                  <a:pt x="5476196" y="6858002"/>
                </a:lnTo>
                <a:lnTo>
                  <a:pt x="4044813" y="6858002"/>
                </a:lnTo>
                <a:lnTo>
                  <a:pt x="0" y="6858002"/>
                </a:lnTo>
                <a:close/>
              </a:path>
            </a:pathLst>
          </a:custGeom>
          <a:solidFill>
            <a:srgbClr val="682A7A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72" tIns="149178" rIns="186472" bIns="1491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5074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3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481597" y="1130744"/>
            <a:ext cx="4521855" cy="946413"/>
          </a:xfrm>
          <a:prstGeom prst="rect">
            <a:avLst/>
          </a:prstGeom>
        </p:spPr>
        <p:txBody>
          <a:bodyPr/>
          <a:lstStyle>
            <a:lvl1pPr algn="l">
              <a:defRPr sz="4896" spc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Content Placeholder 25"/>
          <p:cNvSpPr>
            <a:spLocks noGrp="1"/>
          </p:cNvSpPr>
          <p:nvPr>
            <p:ph sz="quarter" idx="17"/>
          </p:nvPr>
        </p:nvSpPr>
        <p:spPr>
          <a:xfrm>
            <a:off x="5586008" y="1130135"/>
            <a:ext cx="6575832" cy="4841118"/>
          </a:xfrm>
        </p:spPr>
        <p:txBody>
          <a:bodyPr/>
          <a:lstStyle>
            <a:lvl1pPr marL="0" indent="0">
              <a:spcBef>
                <a:spcPts val="1224"/>
              </a:spcBef>
              <a:buNone/>
              <a:defRPr sz="2855">
                <a:solidFill>
                  <a:schemeClr val="bg1"/>
                </a:solidFill>
              </a:defRPr>
            </a:lvl1pPr>
            <a:lvl2pPr>
              <a:spcBef>
                <a:spcPts val="1224"/>
              </a:spcBef>
              <a:defRPr sz="1835">
                <a:solidFill>
                  <a:schemeClr val="bg1"/>
                </a:solidFill>
              </a:defRPr>
            </a:lvl2pPr>
            <a:lvl3pPr>
              <a:defRPr sz="1835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38396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682A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74640" y="1042679"/>
            <a:ext cx="9556884" cy="574675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44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69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321" y="292082"/>
            <a:ext cx="10296684" cy="789455"/>
          </a:xfrm>
          <a:prstGeom prst="rect">
            <a:avLst/>
          </a:prstGeom>
        </p:spPr>
        <p:txBody>
          <a:bodyPr/>
          <a:lstStyle>
            <a:lvl1pPr algn="l">
              <a:defRPr sz="4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4823145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74640" y="1042679"/>
            <a:ext cx="9556884" cy="574675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448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69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69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321" y="292082"/>
            <a:ext cx="10296684" cy="789455"/>
          </a:xfrm>
          <a:prstGeom prst="rect">
            <a:avLst/>
          </a:prstGeom>
        </p:spPr>
        <p:txBody>
          <a:bodyPr/>
          <a:lstStyle>
            <a:lvl1pPr algn="l">
              <a:defRPr sz="4896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0594505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682A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91394" y="3237306"/>
            <a:ext cx="2427426" cy="51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739232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137" indent="-290137">
              <a:buClr>
                <a:schemeClr val="tx1"/>
              </a:buClr>
              <a:buSzPct val="90000"/>
              <a:buFont typeface="Arial" pitchFamily="34" charset="0"/>
              <a:buChar char="•"/>
              <a:defRPr sz="359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  <a:lvl2pPr marL="570762" indent="-280625">
              <a:buClr>
                <a:schemeClr val="tx1"/>
              </a:buClr>
              <a:buSzPct val="90000"/>
              <a:buFont typeface="Arial" pitchFamily="34" charset="0"/>
              <a:buChar char="•"/>
              <a:defRPr sz="319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2pPr>
            <a:lvl3pPr marL="860900" indent="-290137">
              <a:buClr>
                <a:schemeClr val="tx1"/>
              </a:buClr>
              <a:buSzPct val="90000"/>
              <a:buFont typeface="Arial" pitchFamily="34" charset="0"/>
              <a:buChar char="•"/>
              <a:defRPr sz="279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3pPr>
            <a:lvl4pPr marL="1089204" indent="-228306">
              <a:buClr>
                <a:schemeClr val="tx1"/>
              </a:buClr>
              <a:buSzPct val="90000"/>
              <a:buFont typeface="Arial" pitchFamily="34" charset="0"/>
              <a:buChar char="•"/>
              <a:defRPr sz="239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4pPr>
            <a:lvl5pPr marL="1317509" indent="-228306">
              <a:buClr>
                <a:schemeClr val="tx1"/>
              </a:buClr>
              <a:buSzPct val="90000"/>
              <a:buFont typeface="Arial" pitchFamily="34" charset="0"/>
              <a:buChar char="•"/>
              <a:defRPr sz="19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363077"/>
            <a:ext cx="12436476" cy="631449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2652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951502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6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267" r:id="rId22"/>
    <p:sldLayoutId id="2147484096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9" r:id="rId1"/>
    <p:sldLayoutId id="2147484236" r:id="rId2"/>
    <p:sldLayoutId id="2147484240" r:id="rId3"/>
    <p:sldLayoutId id="2147484241" r:id="rId4"/>
    <p:sldLayoutId id="2147484244" r:id="rId5"/>
    <p:sldLayoutId id="2147484245" r:id="rId6"/>
    <p:sldLayoutId id="2147484247" r:id="rId7"/>
    <p:sldLayoutId id="2147484249" r:id="rId8"/>
    <p:sldLayoutId id="2147484250" r:id="rId9"/>
    <p:sldLayoutId id="2147484264" r:id="rId10"/>
    <p:sldLayoutId id="2147484251" r:id="rId11"/>
    <p:sldLayoutId id="2147484252" r:id="rId12"/>
    <p:sldLayoutId id="2147484253" r:id="rId13"/>
    <p:sldLayoutId id="2147484254" r:id="rId14"/>
    <p:sldLayoutId id="2147484256" r:id="rId15"/>
    <p:sldLayoutId id="2147484257" r:id="rId16"/>
    <p:sldLayoutId id="2147484258" r:id="rId17"/>
    <p:sldLayoutId id="2147484259" r:id="rId18"/>
    <p:sldLayoutId id="2147484260" r:id="rId19"/>
    <p:sldLayoutId id="2147484268" r:id="rId20"/>
    <p:sldLayoutId id="2147484263" r:id="rId21"/>
    <p:sldLayoutId id="2147484270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40" y="295278"/>
            <a:ext cx="11888787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27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274639" y="1212853"/>
            <a:ext cx="11887200" cy="20923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68342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281" r:id="rId9"/>
    <p:sldLayoutId id="2147484282" r:id="rId10"/>
    <p:sldLayoutId id="2147484283" r:id="rId11"/>
    <p:sldLayoutId id="2147484284" r:id="rId12"/>
    <p:sldLayoutId id="2147484285" r:id="rId13"/>
    <p:sldLayoutId id="2147484286" r:id="rId14"/>
  </p:sldLayoutIdLst>
  <p:transition>
    <p:fade/>
  </p:transition>
  <p:hf hdr="0" dt="0"/>
  <p:txStyles>
    <p:titleStyle>
      <a:lvl1pPr algn="l" defTabSz="93140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lang="en-US" sz="4896" kern="1200" spc="-102" dirty="0">
          <a:ln w="3175">
            <a:noFill/>
          </a:ln>
          <a:solidFill>
            <a:schemeClr val="tx2"/>
          </a:solidFill>
          <a:latin typeface="+mj-lt"/>
          <a:ea typeface="ＭＳ Ｐゴシック" charset="0"/>
          <a:cs typeface="Segoe UI" pitchFamily="34" charset="0"/>
        </a:defRPr>
      </a:lvl1pPr>
      <a:lvl2pPr algn="l" defTabSz="93140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97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2pPr>
      <a:lvl3pPr algn="l" defTabSz="93140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97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3pPr>
      <a:lvl4pPr algn="l" defTabSz="93140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97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4pPr>
      <a:lvl5pPr algn="l" defTabSz="93140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97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5pPr>
      <a:lvl6pPr marL="456975" algn="l" defTabSz="931404" rtl="0" fontAlgn="base">
        <a:lnSpc>
          <a:spcPct val="90000"/>
        </a:lnSpc>
        <a:spcBef>
          <a:spcPct val="0"/>
        </a:spcBef>
        <a:spcAft>
          <a:spcPct val="0"/>
        </a:spcAft>
        <a:defRPr sz="5397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6pPr>
      <a:lvl7pPr marL="913950" algn="l" defTabSz="931404" rtl="0" fontAlgn="base">
        <a:lnSpc>
          <a:spcPct val="90000"/>
        </a:lnSpc>
        <a:spcBef>
          <a:spcPct val="0"/>
        </a:spcBef>
        <a:spcAft>
          <a:spcPct val="0"/>
        </a:spcAft>
        <a:defRPr sz="5397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7pPr>
      <a:lvl8pPr marL="1370925" algn="l" defTabSz="931404" rtl="0" fontAlgn="base">
        <a:lnSpc>
          <a:spcPct val="90000"/>
        </a:lnSpc>
        <a:spcBef>
          <a:spcPct val="0"/>
        </a:spcBef>
        <a:spcAft>
          <a:spcPct val="0"/>
        </a:spcAft>
        <a:defRPr sz="5397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8pPr>
      <a:lvl9pPr marL="1827900" algn="l" defTabSz="931404" rtl="0" fontAlgn="base">
        <a:lnSpc>
          <a:spcPct val="90000"/>
        </a:lnSpc>
        <a:spcBef>
          <a:spcPct val="0"/>
        </a:spcBef>
        <a:spcAft>
          <a:spcPct val="0"/>
        </a:spcAft>
        <a:defRPr sz="5397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9pPr>
    </p:titleStyle>
    <p:bodyStyle>
      <a:lvl1pPr marL="0" indent="0" algn="l" defTabSz="931404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None/>
        <a:defRPr sz="3998" kern="12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marL="0" indent="0" algn="l" defTabSz="931404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None/>
        <a:defRPr sz="2399" kern="1200">
          <a:solidFill>
            <a:schemeClr val="tx2"/>
          </a:solidFill>
          <a:latin typeface="+mn-lt"/>
          <a:ea typeface="ＭＳ Ｐゴシック" charset="0"/>
          <a:cs typeface="+mn-cs"/>
        </a:defRPr>
      </a:lvl2pPr>
      <a:lvl3pPr marL="799707" indent="-228488" algn="l" defTabSz="931404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999" kern="1200">
          <a:solidFill>
            <a:schemeClr val="tx2"/>
          </a:solidFill>
          <a:latin typeface="+mn-lt"/>
          <a:ea typeface="ＭＳ Ｐゴシック" charset="0"/>
          <a:cs typeface="+mn-cs"/>
        </a:defRPr>
      </a:lvl3pPr>
      <a:lvl4pPr marL="1028194" indent="-228488" algn="l" defTabSz="931404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4pPr>
      <a:lvl5pPr marL="1256681" indent="-228488" algn="l" defTabSz="931404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5pPr>
      <a:lvl6pPr marL="2563779" indent="-233071" algn="l" defTabSz="93228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3029920" indent="-233071" algn="l" defTabSz="93228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496062" indent="-233071" algn="l" defTabSz="93228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3962204" indent="-233071" algn="l" defTabSz="93228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28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66141" algn="l" defTabSz="93228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32283" algn="l" defTabSz="93228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98425" algn="l" defTabSz="93228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64566" algn="l" defTabSz="93228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330708" algn="l" defTabSz="93228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96849" algn="l" defTabSz="93228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62991" algn="l" defTabSz="93228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729134" algn="l" defTabSz="93228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03">
          <p15:clr>
            <a:srgbClr val="F26B43"/>
          </p15:clr>
        </p15:guide>
        <p15:guide id="2" orient="horz" pos="187">
          <p15:clr>
            <a:srgbClr val="F26B43"/>
          </p15:clr>
        </p15:guide>
        <p15:guide id="3" orient="horz" pos="763">
          <p15:clr>
            <a:srgbClr val="F26B43"/>
          </p15:clr>
        </p15:guide>
        <p15:guide id="4" orient="horz" pos="1339">
          <p15:clr>
            <a:srgbClr val="F26B43"/>
          </p15:clr>
        </p15:guide>
        <p15:guide id="5" orient="horz" pos="1915">
          <p15:clr>
            <a:srgbClr val="F26B43"/>
          </p15:clr>
        </p15:guide>
        <p15:guide id="6" orient="horz" pos="2491">
          <p15:clr>
            <a:srgbClr val="F26B43"/>
          </p15:clr>
        </p15:guide>
        <p15:guide id="7" orient="horz" pos="3067">
          <p15:clr>
            <a:srgbClr val="F26B43"/>
          </p15:clr>
        </p15:guide>
        <p15:guide id="8" orient="horz" pos="3643">
          <p15:clr>
            <a:srgbClr val="F26B43"/>
          </p15:clr>
        </p15:guide>
        <p15:guide id="9" orient="horz" pos="4219">
          <p15:clr>
            <a:srgbClr val="F26B43"/>
          </p15:clr>
        </p15:guide>
        <p15:guide id="10" pos="3917">
          <p15:clr>
            <a:srgbClr val="F26B43"/>
          </p15:clr>
        </p15:guide>
        <p15:guide id="11" pos="173">
          <p15:clr>
            <a:srgbClr val="F26B43"/>
          </p15:clr>
        </p15:guide>
        <p15:guide id="12" pos="749">
          <p15:clr>
            <a:srgbClr val="F26B43"/>
          </p15:clr>
        </p15:guide>
        <p15:guide id="13" pos="1325">
          <p15:clr>
            <a:srgbClr val="F26B43"/>
          </p15:clr>
        </p15:guide>
        <p15:guide id="14" pos="1901">
          <p15:clr>
            <a:srgbClr val="F26B43"/>
          </p15:clr>
        </p15:guide>
        <p15:guide id="15" pos="2477">
          <p15:clr>
            <a:srgbClr val="F26B43"/>
          </p15:clr>
        </p15:guide>
        <p15:guide id="16" pos="3053">
          <p15:clr>
            <a:srgbClr val="F26B43"/>
          </p15:clr>
        </p15:guide>
        <p15:guide id="17" pos="3629">
          <p15:clr>
            <a:srgbClr val="F26B43"/>
          </p15:clr>
        </p15:guide>
        <p15:guide id="18" pos="4205">
          <p15:clr>
            <a:srgbClr val="F26B43"/>
          </p15:clr>
        </p15:guide>
        <p15:guide id="19" pos="4781">
          <p15:clr>
            <a:srgbClr val="F26B43"/>
          </p15:clr>
        </p15:guide>
        <p15:guide id="20" pos="5357">
          <p15:clr>
            <a:srgbClr val="F26B43"/>
          </p15:clr>
        </p15:guide>
        <p15:guide id="21" pos="5933">
          <p15:clr>
            <a:srgbClr val="F26B43"/>
          </p15:clr>
        </p15:guide>
        <p15:guide id="22" pos="6509">
          <p15:clr>
            <a:srgbClr val="F26B43"/>
          </p15:clr>
        </p15:guide>
        <p15:guide id="23" pos="7085">
          <p15:clr>
            <a:srgbClr val="F26B43"/>
          </p15:clr>
        </p15:guide>
        <p15:guide id="24" pos="76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Studio…What’s New in 2017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Brian Sherwin</a:t>
            </a:r>
          </a:p>
          <a:p>
            <a:r>
              <a:rPr lang="en-US" dirty="0"/>
              <a:t>Sr. Technical Evangelist</a:t>
            </a:r>
          </a:p>
          <a:p>
            <a:r>
              <a:rPr lang="en-US" dirty="0"/>
              <a:t>@</a:t>
            </a:r>
            <a:r>
              <a:rPr lang="en-US" dirty="0" err="1"/>
              <a:t>bsherwin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98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115246"/>
          </a:xfrm>
        </p:spPr>
        <p:txBody>
          <a:bodyPr/>
          <a:lstStyle/>
          <a:p>
            <a:r>
              <a:rPr lang="en-US" dirty="0"/>
              <a:t>Create a new project directly from the Start Page.</a:t>
            </a:r>
          </a:p>
          <a:p>
            <a:r>
              <a:rPr lang="en-US" dirty="0"/>
              <a:t>Quickly launch the new Clone from VSTS.</a:t>
            </a:r>
          </a:p>
          <a:p>
            <a:r>
              <a:rPr lang="en-US" dirty="0"/>
              <a:t>The Start Page MRU shows repos you've cloned on your other machines so you can easily clone them on your current machine.</a:t>
            </a:r>
          </a:p>
          <a:p>
            <a:pPr lvl="0"/>
            <a:r>
              <a:rPr lang="en-US" dirty="0"/>
              <a:t>Acquire remote repos from VSTS or use our more prominent MRU to open local projects and solutions easily.</a:t>
            </a:r>
          </a:p>
          <a:p>
            <a:pPr lvl="0"/>
            <a:r>
              <a:rPr lang="en-US" dirty="0"/>
              <a:t>Recently used templates will also roam across Visual Studio instances with a personalization account.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Start Page</a:t>
            </a:r>
          </a:p>
        </p:txBody>
      </p:sp>
    </p:spTree>
    <p:extLst>
      <p:ext uri="{BB962C8B-B14F-4D97-AF65-F5344CB8AC3E}">
        <p14:creationId xmlns:p14="http://schemas.microsoft.com/office/powerpoint/2010/main" val="228539132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949047"/>
          </a:xfrm>
        </p:spPr>
        <p:txBody>
          <a:bodyPr/>
          <a:lstStyle/>
          <a:p>
            <a:pPr lvl="0"/>
            <a:r>
              <a:rPr lang="en-US" dirty="0" err="1"/>
              <a:t>GoTo</a:t>
            </a:r>
            <a:r>
              <a:rPr lang="en-US" dirty="0"/>
              <a:t> support</a:t>
            </a:r>
          </a:p>
          <a:p>
            <a:pPr lvl="0"/>
            <a:r>
              <a:rPr lang="en-US" dirty="0"/>
              <a:t>Coding help</a:t>
            </a:r>
          </a:p>
          <a:p>
            <a:pPr lvl="0"/>
            <a:r>
              <a:rPr lang="en-US" dirty="0"/>
              <a:t>.</a:t>
            </a:r>
            <a:r>
              <a:rPr lang="en-US" dirty="0" err="1"/>
              <a:t>editorconfig</a:t>
            </a:r>
            <a:endParaRPr lang="en-US" dirty="0"/>
          </a:p>
          <a:p>
            <a:pPr lvl="0"/>
            <a:r>
              <a:rPr lang="en-US" dirty="0"/>
              <a:t>Extensions</a:t>
            </a:r>
          </a:p>
          <a:p>
            <a:pPr lvl="0"/>
            <a:r>
              <a:rPr lang="en-US" dirty="0"/>
              <a:t>Roaming</a:t>
            </a:r>
          </a:p>
          <a:p>
            <a:pPr lvl="0"/>
            <a:r>
              <a:rPr lang="en-US" dirty="0"/>
              <a:t>Open Folder (Node, Python)</a:t>
            </a:r>
          </a:p>
          <a:p>
            <a:pPr lvl="0"/>
            <a:r>
              <a:rPr lang="en-US" dirty="0"/>
              <a:t>…and…</a:t>
            </a:r>
          </a:p>
          <a:p>
            <a:pPr lvl="0"/>
            <a:r>
              <a:rPr lang="en-US" dirty="0"/>
              <a:t>Sign 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Improved Coding</a:t>
            </a:r>
            <a:r>
              <a:rPr lang="en-US" baseline="0" dirty="0"/>
              <a:t> 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73420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639" y="1209973"/>
            <a:ext cx="10056812" cy="2179058"/>
          </a:xfrm>
        </p:spPr>
        <p:txBody>
          <a:bodyPr/>
          <a:lstStyle/>
          <a:p>
            <a:r>
              <a:rPr lang="en-US" dirty="0"/>
              <a:t>Improved Coding Experience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0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115246"/>
          </a:xfrm>
        </p:spPr>
        <p:txBody>
          <a:bodyPr/>
          <a:lstStyle/>
          <a:p>
            <a:r>
              <a:rPr lang="en-US" dirty="0"/>
              <a:t>Supports only Syntax Colorization and Autocomplete:</a:t>
            </a:r>
          </a:p>
          <a:p>
            <a:pPr lvl="1"/>
            <a:r>
              <a:rPr lang="en-US" dirty="0"/>
              <a:t>Bat, Clojure, </a:t>
            </a:r>
            <a:r>
              <a:rPr lang="en-US" dirty="0" err="1"/>
              <a:t>CoffeeScript</a:t>
            </a:r>
            <a:r>
              <a:rPr lang="en-US" dirty="0"/>
              <a:t>, CSS, Docker, F#, Groovy, INI, Jade, Javadoc, JSON, LESS, LUA, Make, Markdown ++, Objective-C, Perl, PowerShell, Python, Rust, </a:t>
            </a:r>
            <a:r>
              <a:rPr lang="en-US" dirty="0" err="1"/>
              <a:t>ShaderLab</a:t>
            </a:r>
            <a:r>
              <a:rPr lang="en-US" dirty="0"/>
              <a:t>, SQL, Visual Basic .NET, YAML.</a:t>
            </a:r>
          </a:p>
          <a:p>
            <a:r>
              <a:rPr lang="en-US" dirty="0"/>
              <a:t>Supports Code Snippets (in addition to Syntax Colorization and Autocomplete):</a:t>
            </a:r>
          </a:p>
          <a:p>
            <a:pPr lvl="1"/>
            <a:r>
              <a:rPr lang="en-US" dirty="0" err="1"/>
              <a:t>CMake</a:t>
            </a:r>
            <a:r>
              <a:rPr lang="en-US" dirty="0"/>
              <a:t>, C++, C#, Go, Groovy, HTML, Java, Javadoc, JavaScript, Lua, Perl, PHP, R, Ruby, </a:t>
            </a:r>
            <a:r>
              <a:rPr lang="en-US" dirty="0" err="1"/>
              <a:t>Shellscript</a:t>
            </a:r>
            <a:r>
              <a:rPr lang="en-US" dirty="0"/>
              <a:t>, Swift, XML.</a:t>
            </a:r>
          </a:p>
          <a:p>
            <a:r>
              <a:rPr lang="en-US" dirty="0"/>
              <a:t>Supports Navigate To (in addition to Syntax Colorization and Autocomplete):</a:t>
            </a:r>
          </a:p>
          <a:p>
            <a:pPr lvl="1"/>
            <a:r>
              <a:rPr lang="en-US" dirty="0"/>
              <a:t>C++, C#, Go, Java, JavaScript, PHP, </a:t>
            </a:r>
            <a:r>
              <a:rPr lang="en-US" dirty="0" err="1"/>
              <a:t>TypeScript</a:t>
            </a:r>
            <a:r>
              <a:rPr lang="en-US" dirty="0"/>
              <a:t>, Visual Basic.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Support</a:t>
            </a:r>
          </a:p>
        </p:txBody>
      </p:sp>
    </p:spTree>
    <p:extLst>
      <p:ext uri="{BB962C8B-B14F-4D97-AF65-F5344CB8AC3E}">
        <p14:creationId xmlns:p14="http://schemas.microsoft.com/office/powerpoint/2010/main" val="233692202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Unit Testing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120854"/>
          </a:xfrm>
        </p:spPr>
        <p:txBody>
          <a:bodyPr/>
          <a:lstStyle/>
          <a:p>
            <a:r>
              <a:rPr lang="en-US" dirty="0"/>
              <a:t>Line of code covered by a failing test – </a:t>
            </a:r>
          </a:p>
          <a:p>
            <a:endParaRPr lang="en-US" dirty="0"/>
          </a:p>
          <a:p>
            <a:r>
              <a:rPr lang="en-US" dirty="0"/>
              <a:t>Line of code covered by a passing test – </a:t>
            </a:r>
          </a:p>
          <a:p>
            <a:endParaRPr lang="en-US" dirty="0"/>
          </a:p>
          <a:p>
            <a:r>
              <a:rPr lang="en-US" dirty="0"/>
              <a:t>Line of code not covered by any test -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80" name="Picture 8" descr="clip_image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9937" y="1363662"/>
            <a:ext cx="381000" cy="447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clip_image00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0437" y="2550305"/>
            <a:ext cx="533400" cy="493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clip_image00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1193" y="3758994"/>
            <a:ext cx="598487" cy="55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790738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msdnshared.blob.core.windows.net/media/2016/11/LUT-Glyphs-in-the-I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0"/>
            <a:ext cx="11647488" cy="699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60727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2" name="Picture 4" descr="https://msdnshared.blob.core.windows.net/media/2016/11/Hover-on-glyohs-to-see-count-of-test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346" y="373062"/>
            <a:ext cx="8791575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msdnshared.blob.core.windows.net/media/2016/11/Click-on-glyohs-to-see-details-of-test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37" y="2582862"/>
            <a:ext cx="12436475" cy="329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96959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/>
              <a:t>Overhaul of the Exception Helper and faster code navigation with Run to Click.</a:t>
            </a:r>
          </a:p>
          <a:p>
            <a:pPr lvl="0"/>
            <a:r>
              <a:rPr lang="en-US" dirty="0"/>
              <a:t>Plus, a new summary of your application events in the Diagnostic Tools window</a:t>
            </a:r>
          </a:p>
          <a:p>
            <a:pPr lvl="0"/>
            <a:r>
              <a:rPr lang="en-US" dirty="0"/>
              <a:t>Improvements to the CPU Tool.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Debugging and Diagnostics</a:t>
            </a:r>
          </a:p>
        </p:txBody>
      </p:sp>
    </p:spTree>
    <p:extLst>
      <p:ext uri="{BB962C8B-B14F-4D97-AF65-F5344CB8AC3E}">
        <p14:creationId xmlns:p14="http://schemas.microsoft.com/office/powerpoint/2010/main" val="158920962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680460"/>
          </a:xfrm>
        </p:spPr>
        <p:txBody>
          <a:bodyPr/>
          <a:lstStyle/>
          <a:p>
            <a:pPr lvl="0"/>
            <a:r>
              <a:rPr lang="en-US" dirty="0"/>
              <a:t>An early preview of the future .NET Core tooling is available as a workload under ".NET Core and Docker Tools (Preview)" in the new installer.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.NET Core and Docker(Preview)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71451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120854"/>
          </a:xfrm>
        </p:spPr>
        <p:txBody>
          <a:bodyPr/>
          <a:lstStyle/>
          <a:p>
            <a:r>
              <a:rPr lang="en-US" dirty="0"/>
              <a:t>This is RC3</a:t>
            </a:r>
          </a:p>
          <a:p>
            <a:r>
              <a:rPr lang="en-US" baseline="0" dirty="0"/>
              <a:t>March 7 – Launch</a:t>
            </a:r>
          </a:p>
          <a:p>
            <a:r>
              <a:rPr lang="en-US" dirty="0"/>
              <a:t>March 7 – 8 VS2017 Event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VisualStudio.com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very close to release</a:t>
            </a:r>
          </a:p>
        </p:txBody>
      </p:sp>
    </p:spTree>
    <p:extLst>
      <p:ext uri="{BB962C8B-B14F-4D97-AF65-F5344CB8AC3E}">
        <p14:creationId xmlns:p14="http://schemas.microsoft.com/office/powerpoint/2010/main" val="416463151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289858"/>
          </a:xfrm>
        </p:spPr>
        <p:txBody>
          <a:bodyPr/>
          <a:lstStyle/>
          <a:p>
            <a:pPr lvl="0"/>
            <a:r>
              <a:rPr lang="en-US" dirty="0"/>
              <a:t>The process for connecting to projects and cloning repos in VSTS has been personalized and streamlined.</a:t>
            </a:r>
          </a:p>
          <a:p>
            <a:pPr lvl="0"/>
            <a:r>
              <a:rPr lang="en-US" dirty="0"/>
              <a:t>You no longer need to connect to a project before cloning repos.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Team Explorer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216736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/>
              <a:t>Visual C++</a:t>
            </a:r>
          </a:p>
          <a:p>
            <a:pPr lvl="1"/>
            <a:r>
              <a:rPr lang="en-US" dirty="0"/>
              <a:t>More than 250 bugs and reported issues have been fixed in the compiler and tools.</a:t>
            </a:r>
          </a:p>
          <a:p>
            <a:pPr lvl="0"/>
            <a:r>
              <a:rPr lang="en-US" dirty="0"/>
              <a:t>C# and Visual Basic</a:t>
            </a:r>
          </a:p>
          <a:p>
            <a:pPr lvl="1"/>
            <a:r>
              <a:rPr lang="en-US" dirty="0"/>
              <a:t>New </a:t>
            </a:r>
            <a:r>
              <a:rPr lang="en-US" dirty="0" err="1"/>
              <a:t>refactorings</a:t>
            </a:r>
            <a:r>
              <a:rPr lang="en-US" dirty="0"/>
              <a:t> to allow you to organize source code with one action.</a:t>
            </a:r>
          </a:p>
          <a:p>
            <a:pPr lvl="0"/>
            <a:r>
              <a:rPr lang="en-US" dirty="0"/>
              <a:t>F#</a:t>
            </a:r>
          </a:p>
          <a:p>
            <a:pPr lvl="1"/>
            <a:r>
              <a:rPr lang="en-US" dirty="0"/>
              <a:t>Support for F# 4.1 language features, improvements to the F# compiler and </a:t>
            </a:r>
            <a:r>
              <a:rPr lang="en-US" dirty="0" err="1"/>
              <a:t>FSharp.Core</a:t>
            </a:r>
            <a:r>
              <a:rPr lang="en-US" dirty="0"/>
              <a:t>, and a new editor based on Roslyn Workspaces.</a:t>
            </a:r>
          </a:p>
          <a:p>
            <a:pPr lvl="0"/>
            <a:r>
              <a:rPr lang="en-US" dirty="0"/>
              <a:t>Python</a:t>
            </a:r>
          </a:p>
          <a:p>
            <a:pPr lvl="1"/>
            <a:r>
              <a:rPr lang="en-US" dirty="0"/>
              <a:t>Many bug fixes and improvements, including more reliable Azure App Service and Cloud Service publishing.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Other Languages</a:t>
            </a:r>
          </a:p>
        </p:txBody>
      </p:sp>
    </p:spTree>
    <p:extLst>
      <p:ext uri="{BB962C8B-B14F-4D97-AF65-F5344CB8AC3E}">
        <p14:creationId xmlns:p14="http://schemas.microsoft.com/office/powerpoint/2010/main" val="17290632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/>
              <a:t>R</a:t>
            </a:r>
          </a:p>
          <a:p>
            <a:pPr lvl="1"/>
            <a:r>
              <a:rPr lang="en-US" dirty="0"/>
              <a:t>Reliability and stability improvements.</a:t>
            </a:r>
          </a:p>
          <a:p>
            <a:pPr lvl="1"/>
            <a:r>
              <a:rPr lang="en-US" dirty="0"/>
              <a:t>Find R language support in the Data Science workload.</a:t>
            </a:r>
          </a:p>
          <a:p>
            <a:pPr lvl="0"/>
            <a:r>
              <a:rPr lang="en-US" dirty="0"/>
              <a:t>JavaScript and </a:t>
            </a:r>
            <a:r>
              <a:rPr lang="en-US" dirty="0" err="1"/>
              <a:t>TypeScript</a:t>
            </a:r>
            <a:endParaRPr lang="en-US" dirty="0"/>
          </a:p>
          <a:p>
            <a:pPr lvl="1"/>
            <a:r>
              <a:rPr lang="en-US" dirty="0" err="1"/>
              <a:t>TypeScript</a:t>
            </a:r>
            <a:r>
              <a:rPr lang="en-US" dirty="0"/>
              <a:t> 2.1 RC is available for all </a:t>
            </a:r>
            <a:r>
              <a:rPr lang="en-US" dirty="0" err="1"/>
              <a:t>TypeScript</a:t>
            </a:r>
            <a:r>
              <a:rPr lang="en-US" dirty="0"/>
              <a:t> projects in Visual Studio.</a:t>
            </a:r>
          </a:p>
          <a:p>
            <a:pPr lvl="1"/>
            <a:r>
              <a:rPr lang="en-US" dirty="0"/>
              <a:t>A new JavaScript language service is available and enabled by default.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Languages</a:t>
            </a:r>
          </a:p>
        </p:txBody>
      </p:sp>
    </p:spTree>
    <p:extLst>
      <p:ext uri="{BB962C8B-B14F-4D97-AF65-F5344CB8AC3E}">
        <p14:creationId xmlns:p14="http://schemas.microsoft.com/office/powerpoint/2010/main" val="186668568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/>
              <a:t>Refactored scripts to support the new installation experience.</a:t>
            </a:r>
          </a:p>
          <a:p>
            <a:pPr lvl="0"/>
            <a:r>
              <a:rPr lang="en-US" dirty="0"/>
              <a:t>Can</a:t>
            </a:r>
            <a:r>
              <a:rPr lang="en-US" baseline="0" dirty="0"/>
              <a:t> now run context specific commands</a:t>
            </a:r>
          </a:p>
          <a:p>
            <a:pPr lvl="1"/>
            <a:r>
              <a:rPr lang="en-US" dirty="0"/>
              <a:t>i.e. UWP</a:t>
            </a:r>
            <a:r>
              <a:rPr lang="en-US" baseline="0" dirty="0"/>
              <a:t> vs. Classic Desktop</a:t>
            </a:r>
          </a:p>
          <a:p>
            <a:pPr lvl="1"/>
            <a:r>
              <a:rPr lang="en-US" baseline="0" dirty="0"/>
              <a:t>SDK Version (8.1, 10.0, </a:t>
            </a:r>
            <a:r>
              <a:rPr lang="en-US" baseline="0" dirty="0" err="1"/>
              <a:t>etc</a:t>
            </a:r>
            <a:r>
              <a:rPr lang="en-US" baseline="0" dirty="0"/>
              <a:t>)</a:t>
            </a:r>
          </a:p>
          <a:p>
            <a:pPr lvl="1"/>
            <a:r>
              <a:rPr lang="en-US" baseline="0" dirty="0"/>
              <a:t>Arch for binaries compiles (x86, amd64, arm)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Developer Command Prompt</a:t>
            </a:r>
          </a:p>
        </p:txBody>
      </p:sp>
    </p:spTree>
    <p:extLst>
      <p:ext uri="{BB962C8B-B14F-4D97-AF65-F5344CB8AC3E}">
        <p14:creationId xmlns:p14="http://schemas.microsoft.com/office/powerpoint/2010/main" val="3128017191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990" y="68262"/>
            <a:ext cx="10725247" cy="692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92427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/>
              <a:t>XAML runtime</a:t>
            </a:r>
            <a:r>
              <a:rPr lang="en-US" baseline="0" dirty="0"/>
              <a:t> toolbar – live focus tracking.</a:t>
            </a:r>
          </a:p>
          <a:p>
            <a:pPr lvl="0"/>
            <a:r>
              <a:rPr lang="en-US" dirty="0"/>
              <a:t>XAML Edit &amp; Continue</a:t>
            </a:r>
          </a:p>
          <a:p>
            <a:pPr lvl="0"/>
            <a:r>
              <a:rPr lang="en-US" dirty="0"/>
              <a:t>XAML Editor improvements.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Tools for XAML Apps</a:t>
            </a:r>
          </a:p>
        </p:txBody>
      </p:sp>
    </p:spTree>
    <p:extLst>
      <p:ext uri="{BB962C8B-B14F-4D97-AF65-F5344CB8AC3E}">
        <p14:creationId xmlns:p14="http://schemas.microsoft.com/office/powerpoint/2010/main" val="378174780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680460"/>
          </a:xfrm>
        </p:spPr>
        <p:txBody>
          <a:bodyPr/>
          <a:lstStyle/>
          <a:p>
            <a:pPr lvl="0"/>
            <a:r>
              <a:rPr lang="en-US" dirty="0"/>
              <a:t>.NET Core </a:t>
            </a:r>
            <a:r>
              <a:rPr lang="en-US" dirty="0" err="1"/>
              <a:t>NuGet</a:t>
            </a:r>
            <a:r>
              <a:rPr lang="en-US" dirty="0"/>
              <a:t> framework</a:t>
            </a:r>
          </a:p>
          <a:p>
            <a:pPr lvl="0"/>
            <a:r>
              <a:rPr lang="en-US" dirty="0"/>
              <a:t>Cleaner</a:t>
            </a:r>
            <a:r>
              <a:rPr lang="en-US" baseline="0" dirty="0"/>
              <a:t> XAML</a:t>
            </a:r>
          </a:p>
          <a:p>
            <a:pPr lvl="0"/>
            <a:r>
              <a:rPr lang="en-US" baseline="0" dirty="0"/>
              <a:t>Windows 10 Anniversary SDK and Phone Emulator</a:t>
            </a:r>
          </a:p>
          <a:p>
            <a:pPr lvl="0"/>
            <a:r>
              <a:rPr lang="en-US" dirty="0"/>
              <a:t>Preview support for the upcoming Windows 10 "Creators Update" SDK.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Tools for Universal Windows App Development</a:t>
            </a:r>
          </a:p>
        </p:txBody>
      </p:sp>
    </p:spTree>
    <p:extLst>
      <p:ext uri="{BB962C8B-B14F-4D97-AF65-F5344CB8AC3E}">
        <p14:creationId xmlns:p14="http://schemas.microsoft.com/office/powerpoint/2010/main" val="3719638695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/>
              <a:t>SQL Server Data Tools – SQL 2016</a:t>
            </a:r>
          </a:p>
          <a:p>
            <a:pPr lvl="0"/>
            <a:r>
              <a:rPr lang="en-US" dirty="0"/>
              <a:t>Office Developer Tools for Visual Studio</a:t>
            </a:r>
          </a:p>
          <a:p>
            <a:pPr lvl="0"/>
            <a:r>
              <a:rPr lang="en-US" dirty="0"/>
              <a:t>Visual Studio Software Development Kit</a:t>
            </a:r>
          </a:p>
          <a:p>
            <a:pPr lvl="1"/>
            <a:r>
              <a:rPr lang="en-US" b="1" dirty="0"/>
              <a:t>Breaking change</a:t>
            </a:r>
            <a:r>
              <a:rPr lang="en-US" dirty="0"/>
              <a:t> with how Visual Studio consumes project and item templates in order to improve performance of template discovery.</a:t>
            </a:r>
          </a:p>
          <a:p>
            <a:pPr lvl="0"/>
            <a:r>
              <a:rPr lang="en-US" dirty="0"/>
              <a:t>Azure SDK for .NET</a:t>
            </a:r>
          </a:p>
          <a:p>
            <a:pPr lvl="0"/>
            <a:r>
              <a:rPr lang="en-US" dirty="0"/>
              <a:t>Node.js Tools for Visual Studio</a:t>
            </a:r>
          </a:p>
          <a:p>
            <a:pPr lvl="0"/>
            <a:r>
              <a:rPr lang="en-US" dirty="0"/>
              <a:t>Visual Studio Tools for Unity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Other Product Support</a:t>
            </a:r>
            <a:r>
              <a:rPr lang="en-US" baseline="0" dirty="0"/>
              <a:t>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355504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875181"/>
          </a:xfrm>
        </p:spPr>
        <p:txBody>
          <a:bodyPr/>
          <a:lstStyle/>
          <a:p>
            <a:r>
              <a:rPr lang="en-US" dirty="0"/>
              <a:t>Get ready.</a:t>
            </a:r>
          </a:p>
          <a:p>
            <a:r>
              <a:rPr lang="en-US" dirty="0"/>
              <a:t>Download from VisualStudio.com</a:t>
            </a:r>
          </a:p>
          <a:p>
            <a:pPr lvl="1"/>
            <a:r>
              <a:rPr lang="en-US" dirty="0"/>
              <a:t>Side by Side install</a:t>
            </a:r>
          </a:p>
          <a:p>
            <a:pPr lvl="1"/>
            <a:r>
              <a:rPr lang="en-US" dirty="0"/>
              <a:t>Remember breaking change with project templates…make backups before you test.</a:t>
            </a:r>
          </a:p>
          <a:p>
            <a:r>
              <a:rPr lang="en-US" dirty="0"/>
              <a:t>Provide feedback through Visual Studio…always available.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And…</a:t>
            </a:r>
          </a:p>
          <a:p>
            <a:r>
              <a:rPr lang="en-US" dirty="0"/>
              <a:t>Watch VisualStudio.com for March 7-8 Launch Event.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Release is coming March 7…</a:t>
            </a:r>
          </a:p>
        </p:txBody>
      </p:sp>
    </p:spTree>
    <p:extLst>
      <p:ext uri="{BB962C8B-B14F-4D97-AF65-F5344CB8AC3E}">
        <p14:creationId xmlns:p14="http://schemas.microsoft.com/office/powerpoint/2010/main" val="2708358848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86866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started…</a:t>
            </a:r>
          </a:p>
        </p:txBody>
      </p:sp>
    </p:spTree>
    <p:extLst>
      <p:ext uri="{BB962C8B-B14F-4D97-AF65-F5344CB8AC3E}">
        <p14:creationId xmlns:p14="http://schemas.microsoft.com/office/powerpoint/2010/main" val="2536182388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937" y="-1"/>
            <a:ext cx="6969656" cy="6994525"/>
          </a:xfrm>
          <a:prstGeom prst="rect">
            <a:avLst/>
          </a:prstGeom>
        </p:spPr>
      </p:pic>
      <p:sp>
        <p:nvSpPr>
          <p:cNvPr id="23" name="Freeform 20"/>
          <p:cNvSpPr/>
          <p:nvPr/>
        </p:nvSpPr>
        <p:spPr bwMode="auto">
          <a:xfrm rot="10800000">
            <a:off x="882" y="0"/>
            <a:ext cx="6655396" cy="6994527"/>
          </a:xfrm>
          <a:custGeom>
            <a:avLst/>
            <a:gdLst>
              <a:gd name="connsiteX0" fmla="*/ 1457721 w 8182218"/>
              <a:gd name="connsiteY0" fmla="*/ 0 h 6858002"/>
              <a:gd name="connsiteX1" fmla="*/ 4044813 w 8182218"/>
              <a:gd name="connsiteY1" fmla="*/ 0 h 6858002"/>
              <a:gd name="connsiteX2" fmla="*/ 5476196 w 8182218"/>
              <a:gd name="connsiteY2" fmla="*/ 0 h 6858002"/>
              <a:gd name="connsiteX3" fmla="*/ 8182218 w 8182218"/>
              <a:gd name="connsiteY3" fmla="*/ 0 h 6858002"/>
              <a:gd name="connsiteX4" fmla="*/ 8182218 w 8182218"/>
              <a:gd name="connsiteY4" fmla="*/ 6858002 h 6858002"/>
              <a:gd name="connsiteX5" fmla="*/ 5476196 w 8182218"/>
              <a:gd name="connsiteY5" fmla="*/ 6858002 h 6858002"/>
              <a:gd name="connsiteX6" fmla="*/ 4044813 w 8182218"/>
              <a:gd name="connsiteY6" fmla="*/ 6858002 h 6858002"/>
              <a:gd name="connsiteX7" fmla="*/ 0 w 8182218"/>
              <a:gd name="connsiteY7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82218" h="6858002">
                <a:moveTo>
                  <a:pt x="1457721" y="0"/>
                </a:moveTo>
                <a:lnTo>
                  <a:pt x="4044813" y="0"/>
                </a:lnTo>
                <a:lnTo>
                  <a:pt x="5476196" y="0"/>
                </a:lnTo>
                <a:lnTo>
                  <a:pt x="8182218" y="0"/>
                </a:lnTo>
                <a:lnTo>
                  <a:pt x="8182218" y="6858002"/>
                </a:lnTo>
                <a:lnTo>
                  <a:pt x="5476196" y="6858002"/>
                </a:lnTo>
                <a:lnTo>
                  <a:pt x="4044813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72" tIns="149178" rIns="186472" bIns="1491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074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039" b="1" dirty="0">
              <a:solidFill>
                <a:srgbClr val="FFFFFF"/>
              </a:solidFill>
              <a:latin typeface="Segoe UI 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275164" y="292082"/>
            <a:ext cx="10295224" cy="789455"/>
          </a:xfrm>
          <a:prstGeom prst="rect">
            <a:avLst/>
          </a:prstGeom>
        </p:spPr>
        <p:txBody>
          <a:bodyPr/>
          <a:lstStyle>
            <a:lvl1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4800" kern="1200" spc="-100" dirty="0">
                <a:ln w="3175">
                  <a:noFill/>
                </a:ln>
                <a:solidFill>
                  <a:schemeClr val="tx2"/>
                </a:solidFill>
                <a:latin typeface="+mj-lt"/>
                <a:ea typeface="ＭＳ Ｐゴシック" charset="0"/>
                <a:cs typeface="Segoe UI" pitchFamily="34" charset="0"/>
              </a:defRPr>
            </a:lvl1pPr>
            <a:lvl2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2pPr>
            <a:lvl3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3pPr>
            <a:lvl4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4pPr>
            <a:lvl5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5pPr>
            <a:lvl6pPr marL="448059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6pPr>
            <a:lvl7pPr marL="896117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7pPr>
            <a:lvl8pPr marL="1344176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8pPr>
            <a:lvl9pPr marL="1792235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9pPr>
          </a:lstStyle>
          <a:p>
            <a:pPr defTabSz="931404"/>
            <a:r>
              <a:rPr lang="en-US" sz="4896" spc="-102" dirty="0">
                <a:solidFill>
                  <a:srgbClr val="682A7A"/>
                </a:solidFill>
                <a:latin typeface="Segoe UI Light"/>
              </a:rPr>
              <a:t>Xamarin and Visual</a:t>
            </a:r>
            <a:br>
              <a:rPr lang="en-US" sz="4896" spc="-102" dirty="0">
                <a:solidFill>
                  <a:srgbClr val="682A7A"/>
                </a:solidFill>
                <a:latin typeface="Segoe UI Light"/>
              </a:rPr>
            </a:br>
            <a:r>
              <a:rPr lang="en-US" sz="4896" spc="-102" dirty="0">
                <a:solidFill>
                  <a:srgbClr val="682A7A"/>
                </a:solidFill>
                <a:latin typeface="Segoe UI Light"/>
              </a:rPr>
              <a:t>Studio integration</a:t>
            </a:r>
            <a:endParaRPr lang="en-US" sz="4896" spc="-143" dirty="0">
              <a:solidFill>
                <a:srgbClr val="682A7A"/>
              </a:solidFill>
              <a:latin typeface="Segoe UI Light"/>
            </a:endParaRP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275164" y="1853064"/>
            <a:ext cx="5595619" cy="3545030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31710" rtl="0" eaLnBrk="1" fontAlgn="auto" latinLnBrk="0" hangingPunct="1">
              <a:lnSpc>
                <a:spcPct val="90000"/>
              </a:lnSpc>
              <a:spcBef>
                <a:spcPts val="1222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itchFamily="2" charset="2"/>
              <a:buNone/>
              <a:tabLst/>
              <a:defRPr sz="4000" kern="1200" spc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ymbol" panose="05050102010706020507" pitchFamily="18" charset="2"/>
              <a:buNone/>
              <a:tabLst/>
              <a:defRPr sz="199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1518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egoe UI" panose="020B0502040204020203" pitchFamily="34" charset="0"/>
              <a:buNone/>
              <a:tabLst/>
              <a:defRPr sz="199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9866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egoe UI" panose="020B0502040204020203" pitchFamily="34" charset="0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041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2202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28058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3914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59770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69189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Tx/>
              <a:defRPr/>
            </a:pPr>
            <a:r>
              <a:rPr lang="en-US" sz="2856" dirty="0">
                <a:solidFill>
                  <a:srgbClr val="682A7A"/>
                </a:solidFill>
                <a:latin typeface="Segoe UI Light"/>
              </a:rPr>
              <a:t>A single solution for all projects</a:t>
            </a:r>
            <a:endParaRPr lang="it-IT" sz="2856" dirty="0">
              <a:solidFill>
                <a:srgbClr val="682A7A"/>
              </a:solidFill>
              <a:latin typeface="Segoe UI Light"/>
            </a:endParaRPr>
          </a:p>
          <a:p>
            <a:pPr defTabSz="949816">
              <a:lnSpc>
                <a:spcPct val="100000"/>
              </a:lnSpc>
              <a:buClr>
                <a:srgbClr val="000000"/>
              </a:buClr>
              <a:buSzTx/>
              <a:defRPr/>
            </a:pPr>
            <a:r>
              <a:rPr lang="en-US" sz="1836" spc="20" dirty="0">
                <a:solidFill>
                  <a:srgbClr val="252526"/>
                </a:solidFill>
                <a:latin typeface="Segoe UI Light"/>
              </a:rPr>
              <a:t>Build apps with beautiful UX and native performance </a:t>
            </a:r>
            <a:r>
              <a:rPr lang="en-US" sz="1836" dirty="0">
                <a:solidFill>
                  <a:srgbClr val="252526"/>
                </a:solidFill>
                <a:latin typeface="Segoe UI Light"/>
              </a:rPr>
              <a:t>for Android, iOS and Windows and be productive with </a:t>
            </a:r>
            <a:r>
              <a:rPr lang="en-US" sz="1836" spc="-51" dirty="0">
                <a:solidFill>
                  <a:srgbClr val="252526"/>
                </a:solidFill>
                <a:latin typeface="Segoe UI Light"/>
              </a:rPr>
              <a:t>templates, IntelliSense, cross-platform debugger, designer</a:t>
            </a:r>
            <a:r>
              <a:rPr lang="en-US" sz="1836" dirty="0">
                <a:solidFill>
                  <a:srgbClr val="252526"/>
                </a:solidFill>
                <a:latin typeface="Segoe UI Light"/>
              </a:rPr>
              <a:t> integration, emulators and deployment templates.</a:t>
            </a:r>
          </a:p>
          <a:p>
            <a:pPr defTabSz="949816">
              <a:lnSpc>
                <a:spcPct val="100000"/>
              </a:lnSpc>
              <a:buClr>
                <a:srgbClr val="000000"/>
              </a:buClr>
              <a:buSzTx/>
              <a:defRPr/>
            </a:pPr>
            <a:r>
              <a:rPr lang="en-US" sz="2856" dirty="0">
                <a:solidFill>
                  <a:srgbClr val="682A7A"/>
                </a:solidFill>
                <a:latin typeface="Segoe UI Light"/>
              </a:rPr>
              <a:t>Leverage the Microsoft ecosystem</a:t>
            </a:r>
          </a:p>
          <a:p>
            <a:pPr defTabSz="949816">
              <a:lnSpc>
                <a:spcPct val="100000"/>
              </a:lnSpc>
              <a:spcBef>
                <a:spcPts val="510"/>
              </a:spcBef>
              <a:buClr>
                <a:srgbClr val="FFFFFF"/>
              </a:buClr>
              <a:buSzTx/>
              <a:defRPr/>
            </a:pPr>
            <a:r>
              <a:rPr lang="en-US" sz="1836" dirty="0">
                <a:solidFill>
                  <a:srgbClr val="252526"/>
                </a:solidFill>
                <a:latin typeface="Segoe UI Light"/>
              </a:rPr>
              <a:t>Integrate with Visual Studio Team Services</a:t>
            </a:r>
          </a:p>
          <a:p>
            <a:pPr defTabSz="949816">
              <a:lnSpc>
                <a:spcPct val="100000"/>
              </a:lnSpc>
              <a:spcBef>
                <a:spcPts val="510"/>
              </a:spcBef>
              <a:buClr>
                <a:srgbClr val="FFFFFF"/>
              </a:buClr>
              <a:buSzTx/>
              <a:defRPr/>
            </a:pPr>
            <a:r>
              <a:rPr lang="en-US" sz="1836" spc="-31" dirty="0">
                <a:solidFill>
                  <a:srgbClr val="252526"/>
                </a:solidFill>
                <a:latin typeface="Segoe UI Light"/>
              </a:rPr>
              <a:t>Use </a:t>
            </a:r>
            <a:r>
              <a:rPr lang="en-US" sz="1836" spc="-31" dirty="0" err="1">
                <a:solidFill>
                  <a:srgbClr val="252526"/>
                </a:solidFill>
                <a:latin typeface="Segoe UI Light"/>
              </a:rPr>
              <a:t>ReSharper</a:t>
            </a:r>
            <a:r>
              <a:rPr lang="en-US" sz="1836" spc="-31" dirty="0">
                <a:solidFill>
                  <a:srgbClr val="252526"/>
                </a:solidFill>
                <a:latin typeface="Segoe UI Light"/>
              </a:rPr>
              <a:t> or other tools for mobile projects</a:t>
            </a:r>
          </a:p>
          <a:p>
            <a:pPr defTabSz="949816">
              <a:lnSpc>
                <a:spcPct val="100000"/>
              </a:lnSpc>
              <a:spcBef>
                <a:spcPts val="510"/>
              </a:spcBef>
              <a:buClr>
                <a:srgbClr val="FFFFFF"/>
              </a:buClr>
              <a:buSzTx/>
              <a:defRPr/>
            </a:pPr>
            <a:r>
              <a:rPr lang="en-US" sz="1836" dirty="0">
                <a:solidFill>
                  <a:srgbClr val="252526"/>
                </a:solidFill>
                <a:latin typeface="Segoe UI Light"/>
              </a:rPr>
              <a:t>Use your favorite code coverage/profiling tools</a:t>
            </a:r>
          </a:p>
        </p:txBody>
      </p:sp>
    </p:spTree>
    <p:extLst>
      <p:ext uri="{BB962C8B-B14F-4D97-AF65-F5344CB8AC3E}">
        <p14:creationId xmlns:p14="http://schemas.microsoft.com/office/powerpoint/2010/main" val="165560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937" y="-1"/>
            <a:ext cx="6969656" cy="6994525"/>
          </a:xfrm>
          <a:prstGeom prst="rect">
            <a:avLst/>
          </a:prstGeom>
        </p:spPr>
      </p:pic>
      <p:sp>
        <p:nvSpPr>
          <p:cNvPr id="23" name="Freeform 20"/>
          <p:cNvSpPr/>
          <p:nvPr/>
        </p:nvSpPr>
        <p:spPr bwMode="auto">
          <a:xfrm rot="10800000">
            <a:off x="882" y="0"/>
            <a:ext cx="6655396" cy="6994527"/>
          </a:xfrm>
          <a:custGeom>
            <a:avLst/>
            <a:gdLst>
              <a:gd name="connsiteX0" fmla="*/ 1457721 w 8182218"/>
              <a:gd name="connsiteY0" fmla="*/ 0 h 6858002"/>
              <a:gd name="connsiteX1" fmla="*/ 4044813 w 8182218"/>
              <a:gd name="connsiteY1" fmla="*/ 0 h 6858002"/>
              <a:gd name="connsiteX2" fmla="*/ 5476196 w 8182218"/>
              <a:gd name="connsiteY2" fmla="*/ 0 h 6858002"/>
              <a:gd name="connsiteX3" fmla="*/ 8182218 w 8182218"/>
              <a:gd name="connsiteY3" fmla="*/ 0 h 6858002"/>
              <a:gd name="connsiteX4" fmla="*/ 8182218 w 8182218"/>
              <a:gd name="connsiteY4" fmla="*/ 6858002 h 6858002"/>
              <a:gd name="connsiteX5" fmla="*/ 5476196 w 8182218"/>
              <a:gd name="connsiteY5" fmla="*/ 6858002 h 6858002"/>
              <a:gd name="connsiteX6" fmla="*/ 4044813 w 8182218"/>
              <a:gd name="connsiteY6" fmla="*/ 6858002 h 6858002"/>
              <a:gd name="connsiteX7" fmla="*/ 0 w 8182218"/>
              <a:gd name="connsiteY7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82218" h="6858002">
                <a:moveTo>
                  <a:pt x="1457721" y="0"/>
                </a:moveTo>
                <a:lnTo>
                  <a:pt x="4044813" y="0"/>
                </a:lnTo>
                <a:lnTo>
                  <a:pt x="5476196" y="0"/>
                </a:lnTo>
                <a:lnTo>
                  <a:pt x="8182218" y="0"/>
                </a:lnTo>
                <a:lnTo>
                  <a:pt x="8182218" y="6858002"/>
                </a:lnTo>
                <a:lnTo>
                  <a:pt x="5476196" y="6858002"/>
                </a:lnTo>
                <a:lnTo>
                  <a:pt x="4044813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72" tIns="149178" rIns="186472" bIns="1491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074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039" b="1" dirty="0">
              <a:solidFill>
                <a:srgbClr val="FFFFFF"/>
              </a:solidFill>
              <a:latin typeface="Segoe UI 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275164" y="292082"/>
            <a:ext cx="10295224" cy="789455"/>
          </a:xfrm>
          <a:prstGeom prst="rect">
            <a:avLst/>
          </a:prstGeom>
        </p:spPr>
        <p:txBody>
          <a:bodyPr/>
          <a:lstStyle>
            <a:lvl1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4800" kern="1200" spc="-100" dirty="0">
                <a:ln w="3175">
                  <a:noFill/>
                </a:ln>
                <a:solidFill>
                  <a:schemeClr val="tx2"/>
                </a:solidFill>
                <a:latin typeface="+mj-lt"/>
                <a:ea typeface="ＭＳ Ｐゴシック" charset="0"/>
                <a:cs typeface="Segoe UI" pitchFamily="34" charset="0"/>
              </a:defRPr>
            </a:lvl1pPr>
            <a:lvl2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2pPr>
            <a:lvl3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3pPr>
            <a:lvl4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4pPr>
            <a:lvl5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5pPr>
            <a:lvl6pPr marL="448059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6pPr>
            <a:lvl7pPr marL="896117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7pPr>
            <a:lvl8pPr marL="1344176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8pPr>
            <a:lvl9pPr marL="1792235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9pPr>
          </a:lstStyle>
          <a:p>
            <a:pPr defTabSz="931404"/>
            <a:r>
              <a:rPr lang="en-US" sz="4896" spc="-102" dirty="0">
                <a:solidFill>
                  <a:srgbClr val="682A7A"/>
                </a:solidFill>
                <a:latin typeface="Segoe UI Light"/>
              </a:rPr>
              <a:t>Native UI designer</a:t>
            </a:r>
            <a:endParaRPr lang="en-US" sz="4896" spc="-143" dirty="0">
              <a:solidFill>
                <a:srgbClr val="682A7A"/>
              </a:solidFill>
              <a:latin typeface="Segoe UI Light"/>
            </a:endParaRP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275164" y="1853064"/>
            <a:ext cx="5595619" cy="3281339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31710" rtl="0" eaLnBrk="1" fontAlgn="auto" latinLnBrk="0" hangingPunct="1">
              <a:lnSpc>
                <a:spcPct val="90000"/>
              </a:lnSpc>
              <a:spcBef>
                <a:spcPts val="1222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itchFamily="2" charset="2"/>
              <a:buNone/>
              <a:tabLst/>
              <a:defRPr sz="4000" kern="1200" spc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ymbol" panose="05050102010706020507" pitchFamily="18" charset="2"/>
              <a:buNone/>
              <a:tabLst/>
              <a:defRPr sz="199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1518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egoe UI" panose="020B0502040204020203" pitchFamily="34" charset="0"/>
              <a:buNone/>
              <a:tabLst/>
              <a:defRPr sz="199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9866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egoe UI" panose="020B0502040204020203" pitchFamily="34" charset="0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041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2202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28058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3914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59770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69189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Tx/>
              <a:defRPr/>
            </a:pPr>
            <a:r>
              <a:rPr lang="it-IT" sz="2856" dirty="0">
                <a:solidFill>
                  <a:srgbClr val="682A7A"/>
                </a:solidFill>
                <a:latin typeface="Segoe UI Light"/>
              </a:rPr>
              <a:t>Visual UI designers</a:t>
            </a:r>
          </a:p>
          <a:p>
            <a:pPr marL="291436" indent="-291436" defTabSz="949816">
              <a:lnSpc>
                <a:spcPct val="100000"/>
              </a:lnSpc>
              <a:buClr>
                <a:srgbClr val="000000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lang="en-US" sz="1836" dirty="0">
                <a:solidFill>
                  <a:srgbClr val="000000"/>
                </a:solidFill>
                <a:latin typeface="Segoe UI Light"/>
              </a:rPr>
              <a:t>Create native user interfaces for Android and iOS applications with drag and drop simplicity</a:t>
            </a:r>
          </a:p>
          <a:p>
            <a:pPr marL="291436" indent="-291436" defTabSz="949816">
              <a:lnSpc>
                <a:spcPct val="100000"/>
              </a:lnSpc>
              <a:buClr>
                <a:srgbClr val="000000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lang="en-US" sz="1836" dirty="0">
                <a:solidFill>
                  <a:srgbClr val="000000"/>
                </a:solidFill>
                <a:latin typeface="Segoe UI Light"/>
              </a:rPr>
              <a:t>Target multiple screen sizes, resolutions and OS versions with adaptive user interfaces</a:t>
            </a:r>
          </a:p>
          <a:p>
            <a:pPr marL="291436" indent="-291436" defTabSz="949816">
              <a:lnSpc>
                <a:spcPct val="100000"/>
              </a:lnSpc>
              <a:buClr>
                <a:srgbClr val="000000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lang="en-US" sz="1836" dirty="0">
                <a:solidFill>
                  <a:srgbClr val="000000"/>
                </a:solidFill>
                <a:latin typeface="Segoe UI Light"/>
              </a:rPr>
              <a:t>Layouts are saved in native resource formats</a:t>
            </a:r>
          </a:p>
          <a:p>
            <a:pPr marL="291436" indent="-291436" defTabSz="949816">
              <a:lnSpc>
                <a:spcPct val="100000"/>
              </a:lnSpc>
              <a:buClr>
                <a:srgbClr val="000000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lang="en-US" sz="1836" spc="61" dirty="0">
                <a:solidFill>
                  <a:srgbClr val="000000"/>
                </a:solidFill>
                <a:latin typeface="Segoe UI Light"/>
              </a:rPr>
              <a:t>Experience the Xamarin Android and iOS</a:t>
            </a:r>
            <a:br>
              <a:rPr lang="en-US" sz="1836" dirty="0">
                <a:solidFill>
                  <a:srgbClr val="000000"/>
                </a:solidFill>
                <a:latin typeface="Segoe UI Light"/>
              </a:rPr>
            </a:br>
            <a:r>
              <a:rPr lang="en-US" sz="1836" dirty="0">
                <a:solidFill>
                  <a:srgbClr val="000000"/>
                </a:solidFill>
                <a:latin typeface="Segoe UI Light"/>
              </a:rPr>
              <a:t>designers in Visual Studio</a:t>
            </a:r>
          </a:p>
        </p:txBody>
      </p:sp>
    </p:spTree>
    <p:extLst>
      <p:ext uri="{BB962C8B-B14F-4D97-AF65-F5344CB8AC3E}">
        <p14:creationId xmlns:p14="http://schemas.microsoft.com/office/powerpoint/2010/main" val="3865073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4" y="-1"/>
            <a:ext cx="7199699" cy="6994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551" y="2380847"/>
            <a:ext cx="6964042" cy="4613678"/>
          </a:xfrm>
          <a:prstGeom prst="rect">
            <a:avLst/>
          </a:prstGeom>
        </p:spPr>
      </p:pic>
      <p:sp>
        <p:nvSpPr>
          <p:cNvPr id="23" name="Freeform 20"/>
          <p:cNvSpPr/>
          <p:nvPr/>
        </p:nvSpPr>
        <p:spPr bwMode="auto">
          <a:xfrm rot="10800000">
            <a:off x="882" y="0"/>
            <a:ext cx="6655396" cy="6994527"/>
          </a:xfrm>
          <a:custGeom>
            <a:avLst/>
            <a:gdLst>
              <a:gd name="connsiteX0" fmla="*/ 1457721 w 8182218"/>
              <a:gd name="connsiteY0" fmla="*/ 0 h 6858002"/>
              <a:gd name="connsiteX1" fmla="*/ 4044813 w 8182218"/>
              <a:gd name="connsiteY1" fmla="*/ 0 h 6858002"/>
              <a:gd name="connsiteX2" fmla="*/ 5476196 w 8182218"/>
              <a:gd name="connsiteY2" fmla="*/ 0 h 6858002"/>
              <a:gd name="connsiteX3" fmla="*/ 8182218 w 8182218"/>
              <a:gd name="connsiteY3" fmla="*/ 0 h 6858002"/>
              <a:gd name="connsiteX4" fmla="*/ 8182218 w 8182218"/>
              <a:gd name="connsiteY4" fmla="*/ 6858002 h 6858002"/>
              <a:gd name="connsiteX5" fmla="*/ 5476196 w 8182218"/>
              <a:gd name="connsiteY5" fmla="*/ 6858002 h 6858002"/>
              <a:gd name="connsiteX6" fmla="*/ 4044813 w 8182218"/>
              <a:gd name="connsiteY6" fmla="*/ 6858002 h 6858002"/>
              <a:gd name="connsiteX7" fmla="*/ 0 w 8182218"/>
              <a:gd name="connsiteY7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82218" h="6858002">
                <a:moveTo>
                  <a:pt x="1457721" y="0"/>
                </a:moveTo>
                <a:lnTo>
                  <a:pt x="4044813" y="0"/>
                </a:lnTo>
                <a:lnTo>
                  <a:pt x="5476196" y="0"/>
                </a:lnTo>
                <a:lnTo>
                  <a:pt x="8182218" y="0"/>
                </a:lnTo>
                <a:lnTo>
                  <a:pt x="8182218" y="6858002"/>
                </a:lnTo>
                <a:lnTo>
                  <a:pt x="5476196" y="6858002"/>
                </a:lnTo>
                <a:lnTo>
                  <a:pt x="4044813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72" tIns="149178" rIns="186472" bIns="1491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074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039" b="1" dirty="0">
              <a:solidFill>
                <a:srgbClr val="FFFFFF"/>
              </a:solidFill>
              <a:latin typeface="Segoe UI 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275164" y="292082"/>
            <a:ext cx="10295224" cy="789455"/>
          </a:xfrm>
          <a:prstGeom prst="rect">
            <a:avLst/>
          </a:prstGeom>
        </p:spPr>
        <p:txBody>
          <a:bodyPr/>
          <a:lstStyle>
            <a:lvl1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4800" kern="1200" spc="-100" dirty="0">
                <a:ln w="3175">
                  <a:noFill/>
                </a:ln>
                <a:solidFill>
                  <a:schemeClr val="tx2"/>
                </a:solidFill>
                <a:latin typeface="+mj-lt"/>
                <a:ea typeface="ＭＳ Ｐゴシック" charset="0"/>
                <a:cs typeface="Segoe UI" pitchFamily="34" charset="0"/>
              </a:defRPr>
            </a:lvl1pPr>
            <a:lvl2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2pPr>
            <a:lvl3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3pPr>
            <a:lvl4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4pPr>
            <a:lvl5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5pPr>
            <a:lvl6pPr marL="448059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6pPr>
            <a:lvl7pPr marL="896117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7pPr>
            <a:lvl8pPr marL="1344176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8pPr>
            <a:lvl9pPr marL="1792235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9pPr>
          </a:lstStyle>
          <a:p>
            <a:pPr defTabSz="931404"/>
            <a:r>
              <a:rPr lang="en-US" sz="4896" spc="-102" dirty="0">
                <a:solidFill>
                  <a:srgbClr val="682A7A"/>
                </a:solidFill>
                <a:latin typeface="Segoe UI Light"/>
              </a:rPr>
              <a:t>Xamarin.Forms</a:t>
            </a:r>
            <a:endParaRPr lang="en-US" sz="4896" spc="-143" dirty="0">
              <a:solidFill>
                <a:srgbClr val="682A7A"/>
              </a:solidFill>
              <a:latin typeface="Segoe UI Light"/>
            </a:endParaRP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275164" y="1853064"/>
            <a:ext cx="5595619" cy="2836249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31710" rtl="0" eaLnBrk="1" fontAlgn="auto" latinLnBrk="0" hangingPunct="1">
              <a:lnSpc>
                <a:spcPct val="90000"/>
              </a:lnSpc>
              <a:spcBef>
                <a:spcPts val="1222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itchFamily="2" charset="2"/>
              <a:buNone/>
              <a:tabLst/>
              <a:defRPr sz="4000" kern="1200" spc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ymbol" panose="05050102010706020507" pitchFamily="18" charset="2"/>
              <a:buNone/>
              <a:tabLst/>
              <a:defRPr sz="199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1518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egoe UI" panose="020B0502040204020203" pitchFamily="34" charset="0"/>
              <a:buNone/>
              <a:tabLst/>
              <a:defRPr sz="199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9866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egoe UI" panose="020B0502040204020203" pitchFamily="34" charset="0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041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2202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28058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3914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59770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69189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Tx/>
              <a:defRPr/>
            </a:pPr>
            <a:r>
              <a:rPr lang="it-IT" sz="2856" dirty="0">
                <a:solidFill>
                  <a:srgbClr val="682A7A"/>
                </a:solidFill>
                <a:latin typeface="Segoe UI Light"/>
              </a:rPr>
              <a:t>Great UX without the fuss</a:t>
            </a:r>
          </a:p>
          <a:p>
            <a:pPr marL="291436" indent="-291436" defTabSz="949816">
              <a:lnSpc>
                <a:spcPct val="100000"/>
              </a:lnSpc>
              <a:buClr>
                <a:srgbClr val="000000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lang="en-US" sz="1836" dirty="0">
                <a:solidFill>
                  <a:srgbClr val="000000"/>
                </a:solidFill>
                <a:latin typeface="Segoe UI Light"/>
              </a:rPr>
              <a:t>Build native user interfaces for iOS, Android and Windows from a single, shared C# codebase</a:t>
            </a:r>
          </a:p>
          <a:p>
            <a:pPr marL="291436" indent="-291436" defTabSz="949816">
              <a:lnSpc>
                <a:spcPct val="100000"/>
              </a:lnSpc>
              <a:buClr>
                <a:srgbClr val="000000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lang="en-US" sz="1836" dirty="0">
                <a:solidFill>
                  <a:srgbClr val="000000"/>
                </a:solidFill>
                <a:latin typeface="Segoe UI Light"/>
              </a:rPr>
              <a:t>If you know C#, you can build a mobile app with</a:t>
            </a:r>
            <a:br>
              <a:rPr lang="en-US" sz="1836" dirty="0">
                <a:solidFill>
                  <a:srgbClr val="000000"/>
                </a:solidFill>
                <a:latin typeface="Segoe UI Light"/>
              </a:rPr>
            </a:br>
            <a:r>
              <a:rPr lang="en-US" sz="1836" dirty="0">
                <a:solidFill>
                  <a:srgbClr val="000000"/>
                </a:solidFill>
                <a:latin typeface="Segoe UI Light"/>
              </a:rPr>
              <a:t>a great user experience for any platform</a:t>
            </a:r>
          </a:p>
          <a:p>
            <a:pPr marL="291436" indent="-291436" defTabSz="949816">
              <a:lnSpc>
                <a:spcPct val="100000"/>
              </a:lnSpc>
              <a:buClr>
                <a:srgbClr val="000000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lang="en-US" sz="1836" spc="-10" dirty="0">
                <a:solidFill>
                  <a:srgbClr val="000000"/>
                </a:solidFill>
                <a:latin typeface="Segoe UI Light"/>
              </a:rPr>
              <a:t>Over 40 controls and layouts are included to get</a:t>
            </a:r>
            <a:r>
              <a:rPr lang="en-US" sz="1836" dirty="0">
                <a:solidFill>
                  <a:srgbClr val="000000"/>
                </a:solidFill>
                <a:latin typeface="Segoe UI Light"/>
              </a:rPr>
              <a:t> you started quickly</a:t>
            </a:r>
          </a:p>
        </p:txBody>
      </p:sp>
    </p:spTree>
    <p:extLst>
      <p:ext uri="{BB962C8B-B14F-4D97-AF65-F5344CB8AC3E}">
        <p14:creationId xmlns:p14="http://schemas.microsoft.com/office/powerpoint/2010/main" val="142264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8372" y="-1"/>
            <a:ext cx="6957221" cy="6994525"/>
          </a:xfrm>
          <a:prstGeom prst="rect">
            <a:avLst/>
          </a:prstGeom>
        </p:spPr>
      </p:pic>
      <p:sp>
        <p:nvSpPr>
          <p:cNvPr id="23" name="Freeform 20"/>
          <p:cNvSpPr/>
          <p:nvPr/>
        </p:nvSpPr>
        <p:spPr bwMode="auto">
          <a:xfrm rot="10800000">
            <a:off x="882" y="0"/>
            <a:ext cx="6655396" cy="6994527"/>
          </a:xfrm>
          <a:custGeom>
            <a:avLst/>
            <a:gdLst>
              <a:gd name="connsiteX0" fmla="*/ 1457721 w 8182218"/>
              <a:gd name="connsiteY0" fmla="*/ 0 h 6858002"/>
              <a:gd name="connsiteX1" fmla="*/ 4044813 w 8182218"/>
              <a:gd name="connsiteY1" fmla="*/ 0 h 6858002"/>
              <a:gd name="connsiteX2" fmla="*/ 5476196 w 8182218"/>
              <a:gd name="connsiteY2" fmla="*/ 0 h 6858002"/>
              <a:gd name="connsiteX3" fmla="*/ 8182218 w 8182218"/>
              <a:gd name="connsiteY3" fmla="*/ 0 h 6858002"/>
              <a:gd name="connsiteX4" fmla="*/ 8182218 w 8182218"/>
              <a:gd name="connsiteY4" fmla="*/ 6858002 h 6858002"/>
              <a:gd name="connsiteX5" fmla="*/ 5476196 w 8182218"/>
              <a:gd name="connsiteY5" fmla="*/ 6858002 h 6858002"/>
              <a:gd name="connsiteX6" fmla="*/ 4044813 w 8182218"/>
              <a:gd name="connsiteY6" fmla="*/ 6858002 h 6858002"/>
              <a:gd name="connsiteX7" fmla="*/ 0 w 8182218"/>
              <a:gd name="connsiteY7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82218" h="6858002">
                <a:moveTo>
                  <a:pt x="1457721" y="0"/>
                </a:moveTo>
                <a:lnTo>
                  <a:pt x="4044813" y="0"/>
                </a:lnTo>
                <a:lnTo>
                  <a:pt x="5476196" y="0"/>
                </a:lnTo>
                <a:lnTo>
                  <a:pt x="8182218" y="0"/>
                </a:lnTo>
                <a:lnTo>
                  <a:pt x="8182218" y="6858002"/>
                </a:lnTo>
                <a:lnTo>
                  <a:pt x="5476196" y="6858002"/>
                </a:lnTo>
                <a:lnTo>
                  <a:pt x="4044813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72" tIns="149178" rIns="186472" bIns="14917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074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039" b="1" dirty="0">
              <a:solidFill>
                <a:srgbClr val="FFFFFF"/>
              </a:solidFill>
              <a:latin typeface="Segoe UI 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275164" y="292082"/>
            <a:ext cx="10295224" cy="789455"/>
          </a:xfrm>
          <a:prstGeom prst="rect">
            <a:avLst/>
          </a:prstGeom>
        </p:spPr>
        <p:txBody>
          <a:bodyPr/>
          <a:lstStyle>
            <a:lvl1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4800" kern="1200" spc="-100" dirty="0">
                <a:ln w="3175">
                  <a:noFill/>
                </a:ln>
                <a:solidFill>
                  <a:schemeClr val="tx2"/>
                </a:solidFill>
                <a:latin typeface="+mj-lt"/>
                <a:ea typeface="ＭＳ Ｐゴシック" charset="0"/>
                <a:cs typeface="Segoe UI" pitchFamily="34" charset="0"/>
              </a:defRPr>
            </a:lvl1pPr>
            <a:lvl2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2pPr>
            <a:lvl3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3pPr>
            <a:lvl4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4pPr>
            <a:lvl5pPr algn="l" defTabSz="913231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5pPr>
            <a:lvl6pPr marL="448059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6pPr>
            <a:lvl7pPr marL="896117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7pPr>
            <a:lvl8pPr marL="1344176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8pPr>
            <a:lvl9pPr marL="1792235" algn="l" defTabSz="913231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92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9pPr>
          </a:lstStyle>
          <a:p>
            <a:pPr defTabSz="931404"/>
            <a:r>
              <a:rPr lang="en-US" sz="4896" spc="-102" dirty="0">
                <a:solidFill>
                  <a:srgbClr val="682A7A"/>
                </a:solidFill>
                <a:latin typeface="Segoe UI Light"/>
              </a:rPr>
              <a:t>Xamarin Test Cloud</a:t>
            </a:r>
            <a:endParaRPr lang="en-US" sz="4896" spc="-143" dirty="0">
              <a:solidFill>
                <a:srgbClr val="682A7A"/>
              </a:solidFill>
              <a:latin typeface="Segoe UI Light"/>
            </a:endParaRP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275164" y="1853063"/>
            <a:ext cx="5595619" cy="3782277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31710" rtl="0" eaLnBrk="1" fontAlgn="auto" latinLnBrk="0" hangingPunct="1">
              <a:lnSpc>
                <a:spcPct val="90000"/>
              </a:lnSpc>
              <a:spcBef>
                <a:spcPts val="1222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itchFamily="2" charset="2"/>
              <a:buNone/>
              <a:tabLst/>
              <a:defRPr sz="4000" kern="1200" spc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ymbol" panose="05050102010706020507" pitchFamily="18" charset="2"/>
              <a:buNone/>
              <a:tabLst/>
              <a:defRPr sz="199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1518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egoe UI" panose="020B0502040204020203" pitchFamily="34" charset="0"/>
              <a:buNone/>
              <a:tabLst/>
              <a:defRPr sz="199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9866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Segoe UI" panose="020B0502040204020203" pitchFamily="34" charset="0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041" marR="0" indent="0" algn="l" defTabSz="93171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2202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28058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3914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59770" indent="-232928" algn="l" defTabSz="93171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69189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Tx/>
              <a:defRPr/>
            </a:pPr>
            <a:r>
              <a:rPr lang="it-IT" sz="2856" dirty="0">
                <a:solidFill>
                  <a:srgbClr val="682A7A"/>
                </a:solidFill>
                <a:latin typeface="Segoe UI Light"/>
              </a:rPr>
              <a:t>Thousands of devices</a:t>
            </a:r>
            <a:endParaRPr lang="it-IT" sz="2856" dirty="0">
              <a:solidFill>
                <a:srgbClr val="252526"/>
              </a:solidFill>
              <a:latin typeface="Segoe UI Light"/>
            </a:endParaRPr>
          </a:p>
          <a:p>
            <a:pPr defTabSz="949816">
              <a:lnSpc>
                <a:spcPct val="100000"/>
              </a:lnSpc>
              <a:spcBef>
                <a:spcPts val="510"/>
              </a:spcBef>
              <a:buClr>
                <a:srgbClr val="FFFFFF"/>
              </a:buClr>
              <a:buSzTx/>
              <a:defRPr/>
            </a:pPr>
            <a:r>
              <a:rPr lang="en-US" sz="1836" dirty="0">
                <a:solidFill>
                  <a:srgbClr val="252526"/>
                </a:solidFill>
                <a:latin typeface="Segoe UI Light"/>
              </a:rPr>
              <a:t>Automate your app testing and run it on over 2,000 different real devices/configurations. Test everything users do, and find any performance problems with step-by-step memory and performance tracking.</a:t>
            </a:r>
          </a:p>
          <a:p>
            <a:pPr defTabSz="949816">
              <a:lnSpc>
                <a:spcPct val="100000"/>
              </a:lnSpc>
              <a:spcBef>
                <a:spcPts val="510"/>
              </a:spcBef>
              <a:buClr>
                <a:srgbClr val="FFFFFF"/>
              </a:buClr>
              <a:buSzTx/>
              <a:defRPr/>
            </a:pPr>
            <a:r>
              <a:rPr lang="en-US" sz="2856" dirty="0">
                <a:solidFill>
                  <a:srgbClr val="682A7A"/>
                </a:solidFill>
                <a:latin typeface="Segoe UI Light"/>
              </a:rPr>
              <a:t>Real devices, real quality</a:t>
            </a:r>
            <a:endParaRPr lang="en-US" sz="1836" dirty="0">
              <a:solidFill>
                <a:srgbClr val="682A7A"/>
              </a:solidFill>
              <a:latin typeface="Segoe UI Light"/>
            </a:endParaRPr>
          </a:p>
          <a:p>
            <a:pPr defTabSz="949816">
              <a:lnSpc>
                <a:spcPct val="100000"/>
              </a:lnSpc>
              <a:spcBef>
                <a:spcPts val="510"/>
              </a:spcBef>
              <a:buClr>
                <a:srgbClr val="FFFFFF"/>
              </a:buClr>
              <a:buSzTx/>
              <a:defRPr/>
            </a:pPr>
            <a:r>
              <a:rPr lang="en-US" sz="1836" spc="-31" dirty="0">
                <a:solidFill>
                  <a:srgbClr val="252526"/>
                </a:solidFill>
                <a:latin typeface="Segoe UI Light"/>
              </a:rPr>
              <a:t>Ensure higher quality by testing on real devices</a:t>
            </a:r>
          </a:p>
          <a:p>
            <a:pPr defTabSz="949816">
              <a:lnSpc>
                <a:spcPct val="100000"/>
              </a:lnSpc>
              <a:spcBef>
                <a:spcPts val="510"/>
              </a:spcBef>
              <a:buClr>
                <a:srgbClr val="FFFFFF"/>
              </a:buClr>
              <a:buSzTx/>
              <a:defRPr/>
            </a:pPr>
            <a:r>
              <a:rPr lang="en-US" sz="1836" spc="-31" dirty="0">
                <a:solidFill>
                  <a:srgbClr val="252526"/>
                </a:solidFill>
                <a:latin typeface="Segoe UI Light"/>
              </a:rPr>
              <a:t>Automate app testing on over 2,000 real devices</a:t>
            </a:r>
          </a:p>
          <a:p>
            <a:pPr defTabSz="949816">
              <a:lnSpc>
                <a:spcPct val="100000"/>
              </a:lnSpc>
              <a:spcBef>
                <a:spcPts val="510"/>
              </a:spcBef>
              <a:buClr>
                <a:srgbClr val="FFFFFF"/>
              </a:buClr>
              <a:buSzTx/>
              <a:defRPr/>
            </a:pPr>
            <a:r>
              <a:rPr lang="en-US" sz="1836" spc="-31" dirty="0">
                <a:solidFill>
                  <a:srgbClr val="252526"/>
                </a:solidFill>
                <a:latin typeface="Segoe UI Light"/>
              </a:rPr>
              <a:t>Use C#, Ruby, or Cucumber to build automated tests</a:t>
            </a:r>
          </a:p>
          <a:p>
            <a:pPr defTabSz="949816">
              <a:lnSpc>
                <a:spcPct val="100000"/>
              </a:lnSpc>
              <a:spcBef>
                <a:spcPts val="510"/>
              </a:spcBef>
              <a:buClr>
                <a:srgbClr val="FFFFFF"/>
              </a:buClr>
              <a:buSzTx/>
              <a:defRPr/>
            </a:pPr>
            <a:r>
              <a:rPr lang="en-US" sz="1836" spc="-31" dirty="0">
                <a:solidFill>
                  <a:srgbClr val="252526"/>
                </a:solidFill>
                <a:latin typeface="Segoe UI Light"/>
              </a:rPr>
              <a:t>Integrates with any continuous integration system</a:t>
            </a:r>
            <a:endParaRPr lang="en-US" sz="1836" spc="-20" dirty="0">
              <a:solidFill>
                <a:srgbClr val="252526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72241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Faster startup</a:t>
            </a:r>
          </a:p>
          <a:p>
            <a:r>
              <a:rPr lang="en-US"/>
              <a:t>Faster solution load</a:t>
            </a:r>
          </a:p>
          <a:p>
            <a:r>
              <a:rPr lang="en-US"/>
              <a:t>Faster builds</a:t>
            </a:r>
          </a:p>
          <a:p>
            <a:r>
              <a:rPr lang="en-US"/>
              <a:t>Less memory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Redefined fundamentals</a:t>
            </a:r>
          </a:p>
        </p:txBody>
      </p:sp>
    </p:spTree>
    <p:extLst>
      <p:ext uri="{BB962C8B-B14F-4D97-AF65-F5344CB8AC3E}">
        <p14:creationId xmlns:p14="http://schemas.microsoft.com/office/powerpoint/2010/main" val="2101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Reduce the minimum footprint of Visual Studio.</a:t>
            </a:r>
          </a:p>
          <a:p>
            <a:r>
              <a:rPr lang="en-US"/>
              <a:t>Install more quickly with less system impact, and uninstall cleanly.</a:t>
            </a:r>
          </a:p>
          <a:p>
            <a:r>
              <a:rPr lang="en-US"/>
              <a:t>Make it easier for you to select and install just the features you need.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Installation Experience</a:t>
            </a:r>
          </a:p>
        </p:txBody>
      </p:sp>
    </p:spTree>
    <p:extLst>
      <p:ext uri="{BB962C8B-B14F-4D97-AF65-F5344CB8AC3E}">
        <p14:creationId xmlns:p14="http://schemas.microsoft.com/office/powerpoint/2010/main" val="145251057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92" y="172493"/>
            <a:ext cx="11822745" cy="660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73003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743111"/>
          </a:xfrm>
        </p:spPr>
        <p:txBody>
          <a:bodyPr/>
          <a:lstStyle/>
          <a:p>
            <a:r>
              <a:rPr lang="en-US" dirty="0"/>
              <a:t>GitHub extension for VS can be selected in the installer.</a:t>
            </a:r>
          </a:p>
          <a:p>
            <a:endParaRPr lang="en-US" dirty="0"/>
          </a:p>
          <a:p>
            <a:r>
              <a:rPr lang="en-US" dirty="0"/>
              <a:t>Optimized to reduce startup time and solution load time.</a:t>
            </a:r>
          </a:p>
          <a:p>
            <a:pPr lvl="1"/>
            <a:r>
              <a:rPr lang="en-US" dirty="0"/>
              <a:t> The very first launch is at least 50% faster.</a:t>
            </a:r>
          </a:p>
          <a:p>
            <a:endParaRPr lang="en-US" dirty="0"/>
          </a:p>
          <a:p>
            <a:r>
              <a:rPr lang="en-US" dirty="0"/>
              <a:t>Visual Studio will now monitor extension performance that impacts startup, solution load, or editing.</a:t>
            </a:r>
          </a:p>
          <a:p>
            <a:endParaRPr lang="en-US" dirty="0"/>
          </a:p>
          <a:p>
            <a:r>
              <a:rPr lang="en-US" dirty="0"/>
              <a:t>Reload All Projects has been replaced with Reload Solution.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Overall Improvements</a:t>
            </a:r>
          </a:p>
        </p:txBody>
      </p:sp>
    </p:spTree>
    <p:extLst>
      <p:ext uri="{BB962C8B-B14F-4D97-AF65-F5344CB8AC3E}">
        <p14:creationId xmlns:p14="http://schemas.microsoft.com/office/powerpoint/2010/main" val="178234315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539978"/>
          </a:xfrm>
        </p:spPr>
        <p:txBody>
          <a:bodyPr/>
          <a:lstStyle/>
          <a:p>
            <a:r>
              <a:rPr lang="en-US" dirty="0"/>
              <a:t>Offline Help – Install the Help Viewer component in the Visual Studio installer. </a:t>
            </a:r>
          </a:p>
          <a:p>
            <a:endParaRPr lang="en-US" dirty="0"/>
          </a:p>
          <a:p>
            <a:r>
              <a:rPr lang="en-US" dirty="0"/>
              <a:t>Version Control status bar</a:t>
            </a:r>
          </a:p>
          <a:p>
            <a:pPr lvl="1"/>
            <a:r>
              <a:rPr lang="en-US" dirty="0"/>
              <a:t>Publish local repos to an SCC host</a:t>
            </a:r>
          </a:p>
          <a:p>
            <a:pPr lvl="1"/>
            <a:r>
              <a:rPr lang="en-US" dirty="0"/>
              <a:t>Keep track of uncommitted and un-pushed work.</a:t>
            </a:r>
          </a:p>
          <a:p>
            <a:endParaRPr lang="en-US" dirty="0"/>
          </a:p>
          <a:p>
            <a:r>
              <a:rPr lang="en-US" dirty="0"/>
              <a:t>The Account Settings dialog is now more accessible to screen readers.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Improvements</a:t>
            </a:r>
          </a:p>
        </p:txBody>
      </p:sp>
    </p:spTree>
    <p:extLst>
      <p:ext uri="{BB962C8B-B14F-4D97-AF65-F5344CB8AC3E}">
        <p14:creationId xmlns:p14="http://schemas.microsoft.com/office/powerpoint/2010/main" val="270518008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343" y="0"/>
            <a:ext cx="10491788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7915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MSVID White and Purple">
      <a:dk1>
        <a:srgbClr val="505050"/>
      </a:dk1>
      <a:lt1>
        <a:srgbClr val="FFFFFF"/>
      </a:lt1>
      <a:dk2>
        <a:srgbClr val="5C2D91"/>
      </a:dk2>
      <a:lt2>
        <a:srgbClr val="E7DCF4"/>
      </a:lt2>
      <a:accent1>
        <a:srgbClr val="5C2D91"/>
      </a:accent1>
      <a:accent2>
        <a:srgbClr val="B4009E"/>
      </a:accent2>
      <a:accent3>
        <a:srgbClr val="32145A"/>
      </a:accent3>
      <a:accent4>
        <a:srgbClr val="0078D7"/>
      </a:accent4>
      <a:accent5>
        <a:srgbClr val="107C10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_Brand_template_16-9_Consumer_PURPLE_1" id="{5F3D6420-B953-4FF7-8DCF-D91BFBA3576F}" vid="{9E341852-6AFC-40D5-A7C6-87D707CF74FB}"/>
    </a:ext>
  </a:extLst>
</a:theme>
</file>

<file path=ppt/theme/theme2.xml><?xml version="1.0" encoding="utf-8"?>
<a:theme xmlns:a="http://schemas.openxmlformats.org/drawingml/2006/main" name="COLOR TEMPLATE">
  <a:themeElements>
    <a:clrScheme name="MSVID Purple">
      <a:dk1>
        <a:srgbClr val="505050"/>
      </a:dk1>
      <a:lt1>
        <a:srgbClr val="FFFFFF"/>
      </a:lt1>
      <a:dk2>
        <a:srgbClr val="5C2D91"/>
      </a:dk2>
      <a:lt2>
        <a:srgbClr val="E7DCF4"/>
      </a:lt2>
      <a:accent1>
        <a:srgbClr val="32145A"/>
      </a:accent1>
      <a:accent2>
        <a:srgbClr val="B4009E"/>
      </a:accent2>
      <a:accent3>
        <a:srgbClr val="107C10"/>
      </a:accent3>
      <a:accent4>
        <a:srgbClr val="0078D7"/>
      </a:accent4>
      <a:accent5>
        <a:srgbClr val="008272"/>
      </a:accent5>
      <a:accent6>
        <a:srgbClr val="D83B01"/>
      </a:accent6>
      <a:hlink>
        <a:srgbClr val="E7DCF4"/>
      </a:hlink>
      <a:folHlink>
        <a:srgbClr val="E7DCF4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_Brand_template_16-9_Consumer_PURPLE_1" id="{5F3D6420-B953-4FF7-8DCF-D91BFBA3576F}" vid="{55DB9ED3-7237-4DDD-8313-B6B8450EFC5F}"/>
    </a:ext>
  </a:extLst>
</a:theme>
</file>

<file path=ppt/theme/theme3.xml><?xml version="1.0" encoding="utf-8"?>
<a:theme xmlns:a="http://schemas.openxmlformats.org/drawingml/2006/main" name="Visual Studio Enterprise">
  <a:themeElements>
    <a:clrScheme name="Cloud+Enterprise Fall 2016">
      <a:dk1>
        <a:srgbClr val="FFFFFF"/>
      </a:dk1>
      <a:lt1>
        <a:srgbClr val="FFFFFF"/>
      </a:lt1>
      <a:dk2>
        <a:srgbClr val="505050"/>
      </a:dk2>
      <a:lt2>
        <a:srgbClr val="00BCF2"/>
      </a:lt2>
      <a:accent1>
        <a:srgbClr val="0078D7"/>
      </a:accent1>
      <a:accent2>
        <a:srgbClr val="00188F"/>
      </a:accent2>
      <a:accent3>
        <a:srgbClr val="FFB900"/>
      </a:accent3>
      <a:accent4>
        <a:srgbClr val="00BCF2"/>
      </a:accent4>
      <a:accent5>
        <a:srgbClr val="0078D7"/>
      </a:accent5>
      <a:accent6>
        <a:srgbClr val="00188F"/>
      </a:accent6>
      <a:hlink>
        <a:srgbClr val="0078D7"/>
      </a:hlink>
      <a:folHlink>
        <a:srgbClr val="FFB900"/>
      </a:folHlink>
    </a:clrScheme>
    <a:fontScheme name="STB-2013-Segoe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000" b="1" dirty="0" smtClean="0">
            <a:solidFill>
              <a:schemeClr val="bg1"/>
            </a:soli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noAutofit/>
      </a:bodyPr>
      <a:lstStyle>
        <a:defPPr>
          <a:lnSpc>
            <a:spcPct val="90000"/>
          </a:lnSpc>
          <a:spcAft>
            <a:spcPts val="600"/>
          </a:spcAft>
          <a:defRPr sz="240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1" ma:contentTypeDescription="Create a new document." ma:contentTypeScope="" ma:versionID="39dd6e28de13981fc99600d481b1de5c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e5a18a002045f9f0e2a3c9cc06ab2675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2678F0-6EA3-4F58-92F2-E73D80B536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630a2e83-186a-4a0f-ab27-bee8a8096abc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Product_Brand_template_16-9_Consumer_PURPLE_1</Template>
  <TotalTime>1674</TotalTime>
  <Words>1121</Words>
  <Application>Microsoft Office PowerPoint</Application>
  <PresentationFormat>Custom</PresentationFormat>
  <Paragraphs>150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MS PGothic</vt:lpstr>
      <vt:lpstr>MS PGothic</vt:lpstr>
      <vt:lpstr>Arial</vt:lpstr>
      <vt:lpstr>Calibri</vt:lpstr>
      <vt:lpstr>Consolas</vt:lpstr>
      <vt:lpstr>Segoe UI</vt:lpstr>
      <vt:lpstr>Segoe UI Light</vt:lpstr>
      <vt:lpstr>Wingdings</vt:lpstr>
      <vt:lpstr>WHITE TEMPLATE</vt:lpstr>
      <vt:lpstr>COLOR TEMPLATE</vt:lpstr>
      <vt:lpstr>Visual Studio Enterprise</vt:lpstr>
      <vt:lpstr>Visual Studio…What’s New in 2017</vt:lpstr>
      <vt:lpstr>Getting very close to release</vt:lpstr>
      <vt:lpstr>Let’s get started…</vt:lpstr>
      <vt:lpstr>Redefined fundamentals</vt:lpstr>
      <vt:lpstr>New Installation Experience</vt:lpstr>
      <vt:lpstr>PowerPoint Presentation</vt:lpstr>
      <vt:lpstr>Overall Improvements</vt:lpstr>
      <vt:lpstr>Overall Improvements</vt:lpstr>
      <vt:lpstr>PowerPoint Presentation</vt:lpstr>
      <vt:lpstr>Start Page</vt:lpstr>
      <vt:lpstr>Improved Coding Experience</vt:lpstr>
      <vt:lpstr>Improved Coding Experience</vt:lpstr>
      <vt:lpstr>Language Support</vt:lpstr>
      <vt:lpstr>Live Unit Testing</vt:lpstr>
      <vt:lpstr>PowerPoint Presentation</vt:lpstr>
      <vt:lpstr>PowerPoint Presentation</vt:lpstr>
      <vt:lpstr>PowerPoint Presentation</vt:lpstr>
      <vt:lpstr>Debugging and Diagnostics</vt:lpstr>
      <vt:lpstr>.NET Core and Docker(Preview)</vt:lpstr>
      <vt:lpstr>Team Explorer</vt:lpstr>
      <vt:lpstr>Other Languages</vt:lpstr>
      <vt:lpstr>Other Languages</vt:lpstr>
      <vt:lpstr>Developer Command Prompt</vt:lpstr>
      <vt:lpstr>PowerPoint Presentation</vt:lpstr>
      <vt:lpstr>Tools for XAML Apps</vt:lpstr>
      <vt:lpstr>Tools for Universal Windows App Development</vt:lpstr>
      <vt:lpstr>Other Product Support Tools</vt:lpstr>
      <vt:lpstr>Release is coming March 7…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brand  template</dc:title>
  <dc:subject>&lt;Speech title here&gt;</dc:subject>
  <dc:creator>Brian Sherwin</dc:creator>
  <cp:keywords>MSVID, Brand Guidelines, Branding, Visual Identity, grid</cp:keywords>
  <dc:description>Template: Maryfj_x000d_
Formatting: _x000d_
Audience Type:</dc:description>
  <cp:lastModifiedBy>Brian Sherwin</cp:lastModifiedBy>
  <cp:revision>26</cp:revision>
  <dcterms:created xsi:type="dcterms:W3CDTF">2017-01-25T15:32:55Z</dcterms:created>
  <dcterms:modified xsi:type="dcterms:W3CDTF">2017-03-01T00:49:19Z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</Properties>
</file>

<file path=docProps/thumbnail.jpeg>
</file>